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89" roundtripDataSignature="AMtx7mh5gBoDBToEgscXS5u0j88yT38v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A516BF-F147-4EC2-AFD6-ABA2D6FDC01E}">
  <a:tblStyle styleId="{3AA516BF-F147-4EC2-AFD6-ABA2D6FDC01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customschemas.google.com/relationships/presentationmetadata" Target="meta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1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1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2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2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2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2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2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2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2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3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3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3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p3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p3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p3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3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3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p3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4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4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p4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p4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p4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p4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4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p4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p4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" name="Google Shape;75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7" name="Google Shape;457;p5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p5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p5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p5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2" name="Google Shape;492;p5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p5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p5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p5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p5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9" name="Google Shape;529;p5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p6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5" name="Google Shape;545;p6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p6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9" name="Google Shape;559;p6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6" name="Google Shape;566;p6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p6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3" name="Google Shape;583;p6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9" name="Google Shape;589;p6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2" name="Google Shape;602;p6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p6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9" name="Google Shape;619;p7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0" name="Google Shape;630;p7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p7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7" name="Google Shape;647;p7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4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3" name="Google Shape;653;p74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0" name="Google Shape;660;p7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1" name="Google Shape;671;p7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3" name="Google Shape;683;p7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5" name="Google Shape;695;p7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7" name="Google Shape;707;p7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p8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0" name="Google Shape;720;p8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1" name="Google Shape;731;p8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5"/>
          <p:cNvSpPr txBox="1"/>
          <p:nvPr>
            <p:ph type="title"/>
          </p:nvPr>
        </p:nvSpPr>
        <p:spPr>
          <a:xfrm>
            <a:off x="1129407" y="1547530"/>
            <a:ext cx="6885185" cy="2218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5"/>
          <p:cNvSpPr txBox="1"/>
          <p:nvPr>
            <p:ph idx="1" type="body"/>
          </p:nvPr>
        </p:nvSpPr>
        <p:spPr>
          <a:xfrm>
            <a:off x="447675" y="2187599"/>
            <a:ext cx="3923665" cy="2725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388D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3925" y="0"/>
            <a:ext cx="87761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6"/>
          <p:cNvSpPr txBox="1"/>
          <p:nvPr>
            <p:ph type="title"/>
          </p:nvPr>
        </p:nvSpPr>
        <p:spPr>
          <a:xfrm>
            <a:off x="1129407" y="1547530"/>
            <a:ext cx="6885185" cy="2218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7"/>
          <p:cNvSpPr txBox="1"/>
          <p:nvPr>
            <p:ph type="ctrTitle"/>
          </p:nvPr>
        </p:nvSpPr>
        <p:spPr>
          <a:xfrm>
            <a:off x="382625" y="178240"/>
            <a:ext cx="8378749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7"/>
          <p:cNvSpPr txBox="1"/>
          <p:nvPr>
            <p:ph idx="1" type="subTitle"/>
          </p:nvPr>
        </p:nvSpPr>
        <p:spPr>
          <a:xfrm>
            <a:off x="596114" y="2751787"/>
            <a:ext cx="7951771" cy="574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8"/>
          <p:cNvSpPr txBox="1"/>
          <p:nvPr>
            <p:ph type="title"/>
          </p:nvPr>
        </p:nvSpPr>
        <p:spPr>
          <a:xfrm>
            <a:off x="1129407" y="1547530"/>
            <a:ext cx="6885185" cy="2218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8"/>
          <p:cNvSpPr txBox="1"/>
          <p:nvPr>
            <p:ph idx="1" type="body"/>
          </p:nvPr>
        </p:nvSpPr>
        <p:spPr>
          <a:xfrm>
            <a:off x="1654499" y="1554731"/>
            <a:ext cx="2687320" cy="331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8"/>
          <p:cNvSpPr txBox="1"/>
          <p:nvPr>
            <p:ph idx="2" type="body"/>
          </p:nvPr>
        </p:nvSpPr>
        <p:spPr>
          <a:xfrm>
            <a:off x="5086774" y="1554731"/>
            <a:ext cx="2573020" cy="278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3"/>
          <p:cNvSpPr/>
          <p:nvPr/>
        </p:nvSpPr>
        <p:spPr>
          <a:xfrm>
            <a:off x="0" y="0"/>
            <a:ext cx="9144000" cy="1099820"/>
          </a:xfrm>
          <a:custGeom>
            <a:rect b="b" l="l" r="r" t="t"/>
            <a:pathLst>
              <a:path extrusionOk="0" h="1099820" w="9144000">
                <a:moveTo>
                  <a:pt x="0" y="1099300"/>
                </a:moveTo>
                <a:lnTo>
                  <a:pt x="9143999" y="1099300"/>
                </a:lnTo>
                <a:lnTo>
                  <a:pt x="9143999" y="0"/>
                </a:lnTo>
                <a:lnTo>
                  <a:pt x="0" y="0"/>
                </a:lnTo>
                <a:lnTo>
                  <a:pt x="0" y="1099300"/>
                </a:lnTo>
                <a:close/>
              </a:path>
            </a:pathLst>
          </a:custGeom>
          <a:solidFill>
            <a:srgbClr val="2388D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83"/>
          <p:cNvSpPr/>
          <p:nvPr/>
        </p:nvSpPr>
        <p:spPr>
          <a:xfrm>
            <a:off x="0" y="1099300"/>
            <a:ext cx="9144000" cy="57150"/>
          </a:xfrm>
          <a:custGeom>
            <a:rect b="b" l="l" r="r" t="t"/>
            <a:pathLst>
              <a:path extrusionOk="0" h="57150" w="9144000">
                <a:moveTo>
                  <a:pt x="0" y="0"/>
                </a:moveTo>
                <a:lnTo>
                  <a:pt x="9143999" y="0"/>
                </a:lnTo>
                <a:lnTo>
                  <a:pt x="9143999" y="57149"/>
                </a:lnTo>
                <a:lnTo>
                  <a:pt x="0" y="57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11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8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38851" y="43262"/>
            <a:ext cx="1063400" cy="10633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83"/>
          <p:cNvSpPr txBox="1"/>
          <p:nvPr>
            <p:ph type="title"/>
          </p:nvPr>
        </p:nvSpPr>
        <p:spPr>
          <a:xfrm>
            <a:off x="1129407" y="1547530"/>
            <a:ext cx="6885185" cy="2218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3"/>
          <p:cNvSpPr txBox="1"/>
          <p:nvPr>
            <p:ph idx="1" type="body"/>
          </p:nvPr>
        </p:nvSpPr>
        <p:spPr>
          <a:xfrm>
            <a:off x="447675" y="2187599"/>
            <a:ext cx="3923665" cy="2725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8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kubernetes.io/docs/concepts/overview/working-with-objects/labels/#syntax-and-character-set" TargetMode="External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"/>
          <p:cNvGrpSpPr/>
          <p:nvPr/>
        </p:nvGrpSpPr>
        <p:grpSpPr>
          <a:xfrm>
            <a:off x="0" y="0"/>
            <a:ext cx="9144000" cy="3525179"/>
            <a:chOff x="0" y="0"/>
            <a:chExt cx="9144000" cy="3525179"/>
          </a:xfrm>
        </p:grpSpPr>
        <p:sp>
          <p:nvSpPr>
            <p:cNvPr id="49" name="Google Shape;49;p1"/>
            <p:cNvSpPr/>
            <p:nvPr/>
          </p:nvSpPr>
          <p:spPr>
            <a:xfrm>
              <a:off x="0" y="0"/>
              <a:ext cx="9144000" cy="3468370"/>
            </a:xfrm>
            <a:custGeom>
              <a:rect b="b" l="l" r="r" t="t"/>
              <a:pathLst>
                <a:path extrusionOk="0" h="3468370" w="9144000">
                  <a:moveTo>
                    <a:pt x="0" y="3468029"/>
                  </a:moveTo>
                  <a:lnTo>
                    <a:pt x="9143999" y="3468029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3468029"/>
                  </a:lnTo>
                  <a:close/>
                </a:path>
              </a:pathLst>
            </a:custGeom>
            <a:solidFill>
              <a:srgbClr val="2388D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0" y="3468029"/>
              <a:ext cx="9144000" cy="57150"/>
            </a:xfrm>
            <a:custGeom>
              <a:rect b="b" l="l" r="r" t="t"/>
              <a:pathLst>
                <a:path extrusionOk="0" h="57150" w="9144000">
                  <a:moveTo>
                    <a:pt x="0" y="0"/>
                  </a:moveTo>
                  <a:lnTo>
                    <a:pt x="9143999" y="0"/>
                  </a:lnTo>
                  <a:lnTo>
                    <a:pt x="9143999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11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1"/>
          <p:cNvSpPr txBox="1"/>
          <p:nvPr/>
        </p:nvSpPr>
        <p:spPr>
          <a:xfrm>
            <a:off x="758825" y="2286205"/>
            <a:ext cx="5053330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Kubernetes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758825" y="3684811"/>
            <a:ext cx="258318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2388DB"/>
                </a:solidFill>
                <a:latin typeface="Arial"/>
                <a:ea typeface="Arial"/>
                <a:cs typeface="Arial"/>
                <a:sym typeface="Arial"/>
              </a:rPr>
              <a:t>An Introduction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6250" y="2199700"/>
            <a:ext cx="2042000" cy="20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"/>
          <p:cNvSpPr txBox="1"/>
          <p:nvPr/>
        </p:nvSpPr>
        <p:spPr>
          <a:xfrm>
            <a:off x="7257676" y="4852629"/>
            <a:ext cx="1810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 txBox="1"/>
          <p:nvPr>
            <p:ph type="title"/>
          </p:nvPr>
        </p:nvSpPr>
        <p:spPr>
          <a:xfrm>
            <a:off x="530225" y="394215"/>
            <a:ext cx="4088129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Node Components</a:t>
            </a:r>
            <a:endParaRPr sz="3600"/>
          </a:p>
        </p:txBody>
      </p:sp>
      <p:sp>
        <p:nvSpPr>
          <p:cNvPr id="117" name="Google Shape;117;p10"/>
          <p:cNvSpPr txBox="1"/>
          <p:nvPr/>
        </p:nvSpPr>
        <p:spPr>
          <a:xfrm>
            <a:off x="528699" y="1867535"/>
            <a:ext cx="494792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kubelet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kube-proxy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 Runtime Engine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3350" y="1514887"/>
            <a:ext cx="2383450" cy="30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/>
          <p:nvPr>
            <p:ph type="title"/>
          </p:nvPr>
        </p:nvSpPr>
        <p:spPr>
          <a:xfrm>
            <a:off x="530225" y="394215"/>
            <a:ext cx="3272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API Versioning</a:t>
            </a:r>
            <a:endParaRPr sz="3600"/>
          </a:p>
        </p:txBody>
      </p:sp>
      <p:sp>
        <p:nvSpPr>
          <p:cNvPr id="124" name="Google Shape;124;p11"/>
          <p:cNvSpPr txBox="1"/>
          <p:nvPr/>
        </p:nvSpPr>
        <p:spPr>
          <a:xfrm>
            <a:off x="574724" y="1337183"/>
            <a:ext cx="39708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tiers of API maturity  levels.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34925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referenced within the  object </a:t>
            </a:r>
            <a:r>
              <a:rPr b="0" i="0" lang="en-US" sz="2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1"/>
          <p:cNvSpPr txBox="1"/>
          <p:nvPr/>
        </p:nvSpPr>
        <p:spPr>
          <a:xfrm>
            <a:off x="620749" y="3195701"/>
            <a:ext cx="68637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842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Possibly buggy, And may change.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Disabled by default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5080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Beta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Tested and considered stable. However API Schema may  change.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Enabled by default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Stable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Released, stable and API schema will not change.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Enabled by default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1"/>
          <p:cNvSpPr txBox="1"/>
          <p:nvPr/>
        </p:nvSpPr>
        <p:spPr>
          <a:xfrm>
            <a:off x="4692300" y="1268025"/>
            <a:ext cx="3994800" cy="18630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8100">
            <a:spAutoFit/>
          </a:bodyPr>
          <a:lstStyle/>
          <a:p>
            <a:pPr indent="0" lvl="0" marL="850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5090" marR="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/apis/</a:t>
            </a:r>
            <a:r>
              <a:rPr b="1" i="1" lang="en-US" sz="1400" u="none" cap="none" strike="noStrike">
                <a:solidFill>
                  <a:srgbClr val="76A5AE"/>
                </a:solidFill>
                <a:latin typeface="Trebuchet MS"/>
                <a:ea typeface="Trebuchet MS"/>
                <a:cs typeface="Trebuchet MS"/>
                <a:sym typeface="Trebuchet MS"/>
              </a:rPr>
              <a:t>&lt;group&gt;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i="1" lang="en-US" sz="1400" u="none" cap="none" strike="noStrike">
                <a:solidFill>
                  <a:srgbClr val="F6B26B"/>
                </a:solidFill>
                <a:latin typeface="Trebuchet MS"/>
                <a:ea typeface="Trebuchet MS"/>
                <a:cs typeface="Trebuchet MS"/>
                <a:sym typeface="Trebuchet MS"/>
              </a:rPr>
              <a:t>&lt;version&gt;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i="1" lang="en-US" sz="1400" u="none" cap="none" strike="noStrike">
                <a:solidFill>
                  <a:srgbClr val="CC4125"/>
                </a:solidFill>
                <a:latin typeface="Trebuchet MS"/>
                <a:ea typeface="Trebuchet MS"/>
                <a:cs typeface="Trebuchet MS"/>
                <a:sym typeface="Trebuchet MS"/>
              </a:rPr>
              <a:t>&lt;resource&gt;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50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5090" marR="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/apis/</a:t>
            </a:r>
            <a:r>
              <a:rPr b="1" i="0" lang="en-US" sz="1400" u="none" cap="none" strike="noStrike">
                <a:solidFill>
                  <a:srgbClr val="76A5AE"/>
                </a:solidFill>
                <a:latin typeface="Courier New"/>
                <a:ea typeface="Courier New"/>
                <a:cs typeface="Courier New"/>
                <a:sym typeface="Courier New"/>
              </a:rPr>
              <a:t>apps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i="0" lang="en-US" sz="1400" u="none" cap="none" strike="noStrike">
                <a:solidFill>
                  <a:srgbClr val="F6B26B"/>
                </a:solidFill>
                <a:latin typeface="Courier New"/>
                <a:ea typeface="Courier New"/>
                <a:cs typeface="Courier New"/>
                <a:sym typeface="Courier New"/>
              </a:rPr>
              <a:t>v1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i="0" lang="en-US" sz="1400" u="none" cap="none" strike="noStrike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deployments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090" marR="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/apis/</a:t>
            </a:r>
            <a:r>
              <a:rPr b="1" i="0" lang="en-US" sz="1400" u="none" cap="none" strike="noStrike">
                <a:solidFill>
                  <a:srgbClr val="76A5AE"/>
                </a:solidFill>
                <a:latin typeface="Courier New"/>
                <a:ea typeface="Courier New"/>
                <a:cs typeface="Courier New"/>
                <a:sym typeface="Courier New"/>
              </a:rPr>
              <a:t>batch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i="0" lang="en-US" sz="1400" u="none" cap="none" strike="noStrike">
                <a:solidFill>
                  <a:srgbClr val="F6B26B"/>
                </a:solidFill>
                <a:latin typeface="Courier New"/>
                <a:ea typeface="Courier New"/>
                <a:cs typeface="Courier New"/>
                <a:sym typeface="Courier New"/>
              </a:rPr>
              <a:t>v1beta1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i="0" lang="en-US" sz="1400" u="none" cap="none" strike="noStrike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cronjobs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/>
          <p:nvPr>
            <p:ph type="title"/>
          </p:nvPr>
        </p:nvSpPr>
        <p:spPr>
          <a:xfrm>
            <a:off x="530225" y="394215"/>
            <a:ext cx="2891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Object Model</a:t>
            </a:r>
            <a:endParaRPr sz="3600"/>
          </a:p>
        </p:txBody>
      </p:sp>
      <p:sp>
        <p:nvSpPr>
          <p:cNvPr id="132" name="Google Shape;132;p12"/>
          <p:cNvSpPr txBox="1"/>
          <p:nvPr/>
        </p:nvSpPr>
        <p:spPr>
          <a:xfrm>
            <a:off x="574724" y="1337183"/>
            <a:ext cx="79890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Objects are a “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 of intent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or a persistent entity that  represent the desired state of the object within the  cluster.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798195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objects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	</a:t>
            </a:r>
            <a:r>
              <a:rPr b="0" i="0" lang="en-US" sz="2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	</a:t>
            </a:r>
            <a:r>
              <a:rPr b="0" i="0" lang="en-US" sz="2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 poses the nested fields		</a:t>
            </a:r>
            <a:r>
              <a:rPr b="0" i="0" lang="en-US" sz="2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metadata.name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</a:t>
            </a:r>
            <a:r>
              <a:rPr b="0" i="0" lang="en-US" sz="2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metadata.namespace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0" i="0" lang="en-US" sz="2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metadata.uid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>
            <a:off x="5970525" y="3349724"/>
            <a:ext cx="904875" cy="481965"/>
          </a:xfrm>
          <a:custGeom>
            <a:rect b="b" l="l" r="r" t="t"/>
            <a:pathLst>
              <a:path extrusionOk="0" h="481964" w="904875">
                <a:moveTo>
                  <a:pt x="0" y="0"/>
                </a:moveTo>
                <a:lnTo>
                  <a:pt x="904799" y="481799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"/>
          <p:cNvSpPr txBox="1"/>
          <p:nvPr>
            <p:ph type="title"/>
          </p:nvPr>
        </p:nvSpPr>
        <p:spPr>
          <a:xfrm>
            <a:off x="530225" y="394215"/>
            <a:ext cx="57251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Object Expression - YAML</a:t>
            </a:r>
            <a:endParaRPr sz="3600"/>
          </a:p>
        </p:txBody>
      </p:sp>
      <p:sp>
        <p:nvSpPr>
          <p:cNvPr id="139" name="Google Shape;139;p13"/>
          <p:cNvSpPr/>
          <p:nvPr/>
        </p:nvSpPr>
        <p:spPr>
          <a:xfrm>
            <a:off x="2038275" y="2113925"/>
            <a:ext cx="1032510" cy="262890"/>
          </a:xfrm>
          <a:custGeom>
            <a:rect b="b" l="l" r="r" t="t"/>
            <a:pathLst>
              <a:path extrusionOk="0" h="262889" w="1032510">
                <a:moveTo>
                  <a:pt x="0" y="262499"/>
                </a:moveTo>
                <a:lnTo>
                  <a:pt x="1032299" y="0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3347925" y="2627024"/>
            <a:ext cx="2623185" cy="1445895"/>
          </a:xfrm>
          <a:custGeom>
            <a:rect b="b" l="l" r="r" t="t"/>
            <a:pathLst>
              <a:path extrusionOk="0" h="1445895" w="2623185">
                <a:moveTo>
                  <a:pt x="0" y="0"/>
                </a:moveTo>
                <a:lnTo>
                  <a:pt x="2622599" y="0"/>
                </a:lnTo>
                <a:lnTo>
                  <a:pt x="2622599" y="1445399"/>
                </a:lnTo>
                <a:lnTo>
                  <a:pt x="0" y="14453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1" name="Google Shape;141;p13"/>
          <p:cNvGraphicFramePr/>
          <p:nvPr/>
        </p:nvGraphicFramePr>
        <p:xfrm>
          <a:off x="3051549" y="12735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{3AA516BF-F147-4EC2-AFD6-ABA2D6FDC01E}</a:tableStyleId>
              </a:tblPr>
              <a:tblGrid>
                <a:gridCol w="1800225"/>
                <a:gridCol w="1139200"/>
              </a:tblGrid>
              <a:tr h="576625">
                <a:tc gridSpan="2">
                  <a:txBody>
                    <a:bodyPr/>
                    <a:lstStyle/>
                    <a:p>
                      <a:pPr indent="0" lvl="0" marL="116204" marR="1108075" rtl="0" algn="l">
                        <a:lnSpc>
                          <a:spcPct val="10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apiVersion: </a:t>
                      </a:r>
                      <a:r>
                        <a:rPr lang="en-US" sz="1600" u="none" cap="none" strike="noStrike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v1  </a:t>
                      </a:r>
                      <a:r>
                        <a:rPr lang="en-US" sz="1600" u="none" cap="none" strike="noStrike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kind: </a:t>
                      </a:r>
                      <a:r>
                        <a:rPr lang="en-US" sz="1600" u="none" cap="none" strike="noStrike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Pod</a:t>
                      </a:r>
                      <a:endParaRPr sz="16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71125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18100">
                <a:tc>
                  <a:txBody>
                    <a:bodyPr/>
                    <a:lstStyle/>
                    <a:p>
                      <a:pPr indent="-243840" lvl="0" marL="360045" marR="212725" rtl="0" algn="l">
                        <a:lnSpc>
                          <a:spcPct val="121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metadata:  name: </a:t>
                      </a:r>
                      <a:r>
                        <a:rPr lang="en-US" sz="1600" u="none" cap="none" strike="noStrike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yaml</a:t>
                      </a:r>
                      <a:endParaRPr sz="16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75" marB="0" marR="0" marL="0">
                    <a:lnL cap="flat" cmpd="sng" w="381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rgbClr val="B6D7A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630975">
                <a:tc gridSpan="2">
                  <a:txBody>
                    <a:bodyPr/>
                    <a:lstStyle/>
                    <a:p>
                      <a:pPr indent="0" lvl="0" marL="116204" marR="0" rtl="0" algn="l">
                        <a:lnSpc>
                          <a:spcPct val="106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spec:</a:t>
                      </a:r>
                      <a:endParaRPr sz="16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360045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containers:</a:t>
                      </a:r>
                      <a:endParaRPr sz="16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43840" lvl="0" marL="847725" marR="132715" rtl="0" algn="l">
                        <a:lnSpc>
                          <a:spcPct val="10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600"/>
                        <a:buFont typeface="Courier New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 </a:t>
                      </a:r>
                      <a:r>
                        <a:rPr lang="en-US" sz="1600" u="none" cap="none" strike="noStrike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container1  </a:t>
                      </a:r>
                      <a:r>
                        <a:rPr lang="en-US" sz="1600" u="none" cap="none" strike="noStrike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image: </a:t>
                      </a:r>
                      <a:r>
                        <a:rPr lang="en-US" sz="1600" u="none" cap="none" strike="noStrike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nginx</a:t>
                      </a:r>
                      <a:endParaRPr sz="16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-243840" lvl="0" marL="847725" marR="132715" rtl="0" algn="l">
                        <a:lnSpc>
                          <a:spcPct val="10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600"/>
                        <a:buFont typeface="Courier New"/>
                        <a:buChar char="-"/>
                      </a:pPr>
                      <a:r>
                        <a:rPr lang="en-US" sz="1600" u="none" cap="none" strike="noStrike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name: </a:t>
                      </a:r>
                      <a:r>
                        <a:rPr lang="en-US" sz="1600" u="none" cap="none" strike="noStrike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container2  </a:t>
                      </a:r>
                      <a:r>
                        <a:rPr lang="en-US" sz="1600" u="none" cap="none" strike="noStrike">
                          <a:solidFill>
                            <a:srgbClr val="1155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image: </a:t>
                      </a:r>
                      <a:r>
                        <a:rPr lang="en-US" sz="1600" u="none" cap="none" strike="noStrike">
                          <a:solidFill>
                            <a:srgbClr val="CC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alpine</a:t>
                      </a:r>
                      <a:endParaRPr sz="16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42" name="Google Shape;142;p13"/>
          <p:cNvSpPr txBox="1"/>
          <p:nvPr/>
        </p:nvSpPr>
        <p:spPr>
          <a:xfrm>
            <a:off x="6875450" y="3440874"/>
            <a:ext cx="1074420" cy="781685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250">
            <a:spAutoFit/>
          </a:bodyPr>
          <a:lstStyle/>
          <a:p>
            <a:pPr indent="-187960" lvl="0" marL="304800" marR="110489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Sequence  Array  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918074" y="1914125"/>
            <a:ext cx="1120775" cy="925194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125095" marR="117475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Mapping  Hash  Dictionary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4603274" y="1278274"/>
            <a:ext cx="436245" cy="437515"/>
          </a:xfrm>
          <a:custGeom>
            <a:rect b="b" l="l" r="r" t="t"/>
            <a:pathLst>
              <a:path extrusionOk="0" h="437514" w="436245">
                <a:moveTo>
                  <a:pt x="0" y="0"/>
                </a:moveTo>
                <a:lnTo>
                  <a:pt x="436199" y="0"/>
                </a:lnTo>
                <a:lnTo>
                  <a:pt x="436199" y="437399"/>
                </a:lnTo>
                <a:lnTo>
                  <a:pt x="0" y="4373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9FC5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517324" y="1604850"/>
            <a:ext cx="762000" cy="437515"/>
          </a:xfrm>
          <a:prstGeom prst="rect">
            <a:avLst/>
          </a:prstGeom>
          <a:solidFill>
            <a:srgbClr val="9FC5E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872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3"/>
          <p:cNvSpPr/>
          <p:nvPr/>
        </p:nvSpPr>
        <p:spPr>
          <a:xfrm>
            <a:off x="5039524" y="1496850"/>
            <a:ext cx="1478280" cy="327025"/>
          </a:xfrm>
          <a:custGeom>
            <a:rect b="b" l="l" r="r" t="t"/>
            <a:pathLst>
              <a:path extrusionOk="0" h="327025" w="1478279">
                <a:moveTo>
                  <a:pt x="1477799" y="326699"/>
                </a:moveTo>
                <a:lnTo>
                  <a:pt x="0" y="0"/>
                </a:lnTo>
              </a:path>
            </a:pathLst>
          </a:custGeom>
          <a:noFill/>
          <a:ln cap="flat" cmpd="sng" w="285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title"/>
          </p:nvPr>
        </p:nvSpPr>
        <p:spPr>
          <a:xfrm>
            <a:off x="530225" y="394215"/>
            <a:ext cx="563054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Object Model - Workloads</a:t>
            </a:r>
            <a:endParaRPr sz="3600"/>
          </a:p>
        </p:txBody>
      </p:sp>
      <p:sp>
        <p:nvSpPr>
          <p:cNvPr id="152" name="Google Shape;152;p14"/>
          <p:cNvSpPr txBox="1"/>
          <p:nvPr/>
        </p:nvSpPr>
        <p:spPr>
          <a:xfrm>
            <a:off x="528699" y="1334134"/>
            <a:ext cx="8023859" cy="3108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9104" lvl="0" marL="471169" marR="231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Workload related objects within Kubernetes  have an additional two nested fields </a:t>
            </a:r>
            <a:r>
              <a:rPr b="0" i="0" lang="en-US" sz="3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 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3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3384" lvl="1" marL="928369" marR="0" rtl="0" algn="l">
              <a:lnSpc>
                <a:spcPct val="119375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Describes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desired state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28369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configuration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object to be created.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1" marL="928369" marR="5080" rtl="0" algn="l">
              <a:lnSpc>
                <a:spcPct val="11875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status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Is managed by Kubernetes and describes 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 state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object and its history.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530225" y="394215"/>
            <a:ext cx="565150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Workload Object Example</a:t>
            </a:r>
            <a:endParaRPr sz="3600"/>
          </a:p>
        </p:txBody>
      </p:sp>
      <p:sp>
        <p:nvSpPr>
          <p:cNvPr id="158" name="Google Shape;158;p15"/>
          <p:cNvSpPr txBox="1"/>
          <p:nvPr/>
        </p:nvSpPr>
        <p:spPr>
          <a:xfrm>
            <a:off x="457200" y="1200150"/>
            <a:ext cx="3994785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11391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Object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5725" marR="2193925" rtl="0" algn="l">
              <a:lnSpc>
                <a:spcPct val="101600"/>
              </a:lnSpc>
              <a:spcBef>
                <a:spcPts val="164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43840" lvl="0" marL="85725" marR="158432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pod-example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956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956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3405" marR="243204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nginx:stable-alpine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3405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containerPort: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4692273" y="1200150"/>
            <a:ext cx="3994785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Status Snippet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38125" marR="2910205" rtl="0" algn="l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status:  conditions: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52400" lvl="0" marL="38989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55CC"/>
              </a:buClr>
              <a:buSzPts val="1000"/>
              <a:buFont typeface="Courier New"/>
              <a:buChar char="-"/>
            </a:pP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lastProbeTime: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0525" marR="5486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lastTransitionTime: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2018-02-14T14:15:52Z  </a:t>
            </a: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status: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"True"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05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Ready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52400" lvl="0" marL="38989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55CC"/>
              </a:buClr>
              <a:buSzPts val="1000"/>
              <a:buFont typeface="Courier New"/>
              <a:buChar char="-"/>
            </a:pP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lastProbeTime: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0525" marR="5486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lastTransitionTime: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2018-02-14T14:15:49Z  </a:t>
            </a: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status: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"True"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05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Initialized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52400" lvl="0" marL="38989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55CC"/>
              </a:buClr>
              <a:buSzPts val="1000"/>
              <a:buFont typeface="Courier New"/>
              <a:buChar char="-"/>
            </a:pP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lastProbeTime: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0525" marR="54864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lastTransitionTime: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2018-02-14T14:15:49Z  </a:t>
            </a: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status: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"True"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905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PodScheduled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/>
          <p:nvPr/>
        </p:nvSpPr>
        <p:spPr>
          <a:xfrm>
            <a:off x="-1" y="796621"/>
            <a:ext cx="9144000" cy="4347210"/>
          </a:xfrm>
          <a:custGeom>
            <a:rect b="b" l="l" r="r" t="t"/>
            <a:pathLst>
              <a:path extrusionOk="0" h="4347210" w="9144000">
                <a:moveTo>
                  <a:pt x="0" y="4346878"/>
                </a:moveTo>
                <a:lnTo>
                  <a:pt x="9144000" y="4346878"/>
                </a:lnTo>
                <a:lnTo>
                  <a:pt x="9144000" y="0"/>
                </a:lnTo>
                <a:lnTo>
                  <a:pt x="0" y="0"/>
                </a:lnTo>
                <a:lnTo>
                  <a:pt x="0" y="4346878"/>
                </a:lnTo>
                <a:close/>
              </a:path>
            </a:pathLst>
          </a:custGeom>
          <a:solidFill>
            <a:srgbClr val="2388D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16"/>
          <p:cNvGrpSpPr/>
          <p:nvPr/>
        </p:nvGrpSpPr>
        <p:grpSpPr>
          <a:xfrm>
            <a:off x="-1" y="737100"/>
            <a:ext cx="9144001" cy="4384424"/>
            <a:chOff x="-1" y="737100"/>
            <a:chExt cx="9144001" cy="4384424"/>
          </a:xfrm>
        </p:grpSpPr>
        <p:sp>
          <p:nvSpPr>
            <p:cNvPr id="166" name="Google Shape;166;p16"/>
            <p:cNvSpPr/>
            <p:nvPr/>
          </p:nvSpPr>
          <p:spPr>
            <a:xfrm>
              <a:off x="-1" y="737100"/>
              <a:ext cx="9144000" cy="2540"/>
            </a:xfrm>
            <a:custGeom>
              <a:rect b="b" l="l" r="r" t="t"/>
              <a:pathLst>
                <a:path extrusionOk="0" h="2540" w="9144000">
                  <a:moveTo>
                    <a:pt x="0" y="2371"/>
                  </a:moveTo>
                  <a:lnTo>
                    <a:pt x="9144000" y="2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371"/>
                  </a:lnTo>
                  <a:close/>
                </a:path>
              </a:pathLst>
            </a:custGeom>
            <a:solidFill>
              <a:srgbClr val="2388D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0" y="739471"/>
              <a:ext cx="9144000" cy="57150"/>
            </a:xfrm>
            <a:custGeom>
              <a:rect b="b" l="l" r="r" t="t"/>
              <a:pathLst>
                <a:path extrusionOk="0" h="57150" w="9144000">
                  <a:moveTo>
                    <a:pt x="0" y="0"/>
                  </a:moveTo>
                  <a:lnTo>
                    <a:pt x="9143999" y="0"/>
                  </a:lnTo>
                  <a:lnTo>
                    <a:pt x="9143999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11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" name="Google Shape;168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6325" y="759075"/>
              <a:ext cx="6887674" cy="4362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16"/>
          <p:cNvSpPr txBox="1"/>
          <p:nvPr>
            <p:ph type="title"/>
          </p:nvPr>
        </p:nvSpPr>
        <p:spPr>
          <a:xfrm>
            <a:off x="382625" y="178240"/>
            <a:ext cx="6642734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800">
                <a:solidFill>
                  <a:srgbClr val="2388DB"/>
                </a:solidFill>
                <a:latin typeface="Arial"/>
                <a:ea typeface="Arial"/>
                <a:cs typeface="Arial"/>
                <a:sym typeface="Arial"/>
              </a:rPr>
              <a:t>Lab - github.com/mrbobbytables/k8s-intro-tutorials/blob/master/cli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977188" y="2751787"/>
            <a:ext cx="2995930" cy="106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the API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55650" marR="0" rtl="0" algn="l">
              <a:lnSpc>
                <a:spcPct val="100000"/>
              </a:lnSpc>
              <a:spcBef>
                <a:spcPts val="214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(aka, using the CLI)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7"/>
          <p:cNvGrpSpPr/>
          <p:nvPr/>
        </p:nvGrpSpPr>
        <p:grpSpPr>
          <a:xfrm>
            <a:off x="0" y="0"/>
            <a:ext cx="9144463" cy="4412946"/>
            <a:chOff x="0" y="0"/>
            <a:chExt cx="9144463" cy="4412946"/>
          </a:xfrm>
        </p:grpSpPr>
        <p:sp>
          <p:nvSpPr>
            <p:cNvPr id="176" name="Google Shape;176;p17"/>
            <p:cNvSpPr/>
            <p:nvPr/>
          </p:nvSpPr>
          <p:spPr>
            <a:xfrm>
              <a:off x="4273" y="0"/>
              <a:ext cx="9140190" cy="4356100"/>
            </a:xfrm>
            <a:custGeom>
              <a:rect b="b" l="l" r="r" t="t"/>
              <a:pathLst>
                <a:path extrusionOk="0" h="4356100" w="9140190">
                  <a:moveTo>
                    <a:pt x="0" y="4355795"/>
                  </a:moveTo>
                  <a:lnTo>
                    <a:pt x="9139725" y="4355795"/>
                  </a:lnTo>
                  <a:lnTo>
                    <a:pt x="9139725" y="0"/>
                  </a:lnTo>
                  <a:lnTo>
                    <a:pt x="0" y="0"/>
                  </a:lnTo>
                  <a:lnTo>
                    <a:pt x="0" y="4355795"/>
                  </a:lnTo>
                  <a:close/>
                </a:path>
              </a:pathLst>
            </a:custGeom>
            <a:solidFill>
              <a:srgbClr val="2388D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0" y="4355796"/>
              <a:ext cx="9144000" cy="57150"/>
            </a:xfrm>
            <a:custGeom>
              <a:rect b="b" l="l" r="r" t="t"/>
              <a:pathLst>
                <a:path extrusionOk="0" h="57150" w="9144000">
                  <a:moveTo>
                    <a:pt x="0" y="0"/>
                  </a:moveTo>
                  <a:lnTo>
                    <a:pt x="9143999" y="0"/>
                  </a:lnTo>
                  <a:lnTo>
                    <a:pt x="9143999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11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8" name="Google Shape;17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0600" y="0"/>
              <a:ext cx="6883399" cy="4362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17"/>
          <p:cNvSpPr txBox="1"/>
          <p:nvPr/>
        </p:nvSpPr>
        <p:spPr>
          <a:xfrm>
            <a:off x="530225" y="4470190"/>
            <a:ext cx="25908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388DB"/>
                </a:solidFill>
                <a:latin typeface="Arial"/>
                <a:ea typeface="Arial"/>
                <a:cs typeface="Arial"/>
                <a:sym typeface="Arial"/>
              </a:rPr>
              <a:t>Concepts and Resources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1772302" y="1737537"/>
            <a:ext cx="1699895" cy="1126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31750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Core  Objects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4907324" y="1435182"/>
            <a:ext cx="2301875" cy="1838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12750" lvl="0" marL="42481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Namespaces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Labels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530225" y="394215"/>
            <a:ext cx="327596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Core Concepts</a:t>
            </a:r>
            <a:endParaRPr sz="3600"/>
          </a:p>
        </p:txBody>
      </p:sp>
      <p:sp>
        <p:nvSpPr>
          <p:cNvPr id="187" name="Google Shape;187;p18"/>
          <p:cNvSpPr txBox="1"/>
          <p:nvPr/>
        </p:nvSpPr>
        <p:spPr>
          <a:xfrm>
            <a:off x="530225" y="1334134"/>
            <a:ext cx="7469505" cy="222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Kubernetes has several core building blocks  that make up the foundation of	their higher  level components.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13410" marR="0" rtl="0" algn="ctr">
              <a:lnSpc>
                <a:spcPct val="100000"/>
              </a:lnSpc>
              <a:spcBef>
                <a:spcPts val="1714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Namespaces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1974239" y="3595429"/>
            <a:ext cx="1632585" cy="123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825">
            <a:spAutoFit/>
          </a:bodyPr>
          <a:lstStyle/>
          <a:p>
            <a:pPr indent="183515" lvl="0" marL="12700" marR="508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Pods  Labels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5406881" y="3616580"/>
            <a:ext cx="2311400" cy="123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825">
            <a:spAutoFit/>
          </a:bodyPr>
          <a:lstStyle/>
          <a:p>
            <a:pPr indent="-3175" lvl="0" marL="15240" marR="508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Services  Selectors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530225" y="394215"/>
            <a:ext cx="282067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Namespaces</a:t>
            </a:r>
            <a:endParaRPr sz="3600"/>
          </a:p>
        </p:txBody>
      </p:sp>
      <p:sp>
        <p:nvSpPr>
          <p:cNvPr id="195" name="Google Shape;195;p19"/>
          <p:cNvSpPr txBox="1"/>
          <p:nvPr/>
        </p:nvSpPr>
        <p:spPr>
          <a:xfrm>
            <a:off x="530225" y="1337183"/>
            <a:ext cx="7830184" cy="1115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Namespaces are a logical cluster or environment, and are  the primary method of partitioning a cluster or scoping  access.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635575" y="2772949"/>
            <a:ext cx="2656205" cy="1712595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85725" marR="73342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Namespace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9565" marR="109918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prod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labels: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340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app: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MyBigWebApp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3716649" y="2772949"/>
            <a:ext cx="4724400" cy="1712595"/>
          </a:xfrm>
          <a:custGeom>
            <a:rect b="b" l="l" r="r" t="t"/>
            <a:pathLst>
              <a:path extrusionOk="0" h="1712595" w="4724400">
                <a:moveTo>
                  <a:pt x="0" y="0"/>
                </a:moveTo>
                <a:lnTo>
                  <a:pt x="4724399" y="0"/>
                </a:lnTo>
                <a:lnTo>
                  <a:pt x="4724399" y="1712399"/>
                </a:lnTo>
                <a:lnTo>
                  <a:pt x="0" y="17123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3802374" y="2839878"/>
            <a:ext cx="2755265" cy="1113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675">
            <a:spAutoFit/>
          </a:bodyPr>
          <a:lstStyle/>
          <a:p>
            <a:pPr indent="0" lvl="0" marL="0" marR="5080" rtl="0" algn="just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get ns --show-labels  NAME STATUS AGE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default   Active 11h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78130" rtl="0" algn="just">
              <a:lnSpc>
                <a:spcPct val="119166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kube-public Active 11h  kube-system Active 11h  prod Active 6s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6911112" y="3020853"/>
            <a:ext cx="1384935" cy="932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LABELS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&lt;none&gt;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&lt;none&gt;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5080" rtl="0" algn="l">
              <a:lnSpc>
                <a:spcPct val="1191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&lt;none&gt;  app=MyBigWebApp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title"/>
          </p:nvPr>
        </p:nvSpPr>
        <p:spPr>
          <a:xfrm>
            <a:off x="530225" y="394225"/>
            <a:ext cx="58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Credits and thanks to …</a:t>
            </a:r>
            <a:endParaRPr sz="3600"/>
          </a:p>
        </p:txBody>
      </p:sp>
      <p:sp>
        <p:nvSpPr>
          <p:cNvPr id="60" name="Google Shape;60;p2"/>
          <p:cNvSpPr txBox="1"/>
          <p:nvPr/>
        </p:nvSpPr>
        <p:spPr>
          <a:xfrm>
            <a:off x="259225" y="1330225"/>
            <a:ext cx="82140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 Killen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Research Cloud Administrator 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215850" y="2861625"/>
            <a:ext cx="80169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Jeffrey Sica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5080" rtl="0" algn="l">
              <a:lnSpc>
                <a:spcPct val="11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Research Database Administrator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530225" y="394215"/>
            <a:ext cx="449580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Default Namespaces</a:t>
            </a:r>
            <a:endParaRPr sz="3600"/>
          </a:p>
        </p:txBody>
      </p:sp>
      <p:graphicFrame>
        <p:nvGraphicFramePr>
          <p:cNvPr id="205" name="Google Shape;205;p20"/>
          <p:cNvGraphicFramePr/>
          <p:nvPr/>
        </p:nvGraphicFramePr>
        <p:xfrm>
          <a:off x="4682775" y="14484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{3AA516BF-F147-4EC2-AFD6-ABA2D6FDC01E}</a:tableStyleId>
              </a:tblPr>
              <a:tblGrid>
                <a:gridCol w="1228725"/>
                <a:gridCol w="868675"/>
                <a:gridCol w="777250"/>
                <a:gridCol w="1120150"/>
              </a:tblGrid>
              <a:tr h="5713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5090" marR="38735" rtl="0" algn="l">
                        <a:lnSpc>
                          <a:spcPct val="119166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ns --show-labels  NAME	STATUS	AGE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50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243204" rtl="0" algn="r">
                        <a:lnSpc>
                          <a:spcPct val="112083"/>
                        </a:lnSpc>
                        <a:spcBef>
                          <a:spcPts val="121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LABELS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10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default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37160" marR="0" rtl="0" algn="l">
                        <a:lnSpc>
                          <a:spcPct val="110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Active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0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11h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243204" rtl="0" algn="r">
                        <a:lnSpc>
                          <a:spcPct val="110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&lt;none&gt;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10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kube-public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37160" marR="0" rtl="0" algn="l">
                        <a:lnSpc>
                          <a:spcPct val="110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Active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82245" marR="0" rtl="0" algn="l">
                        <a:lnSpc>
                          <a:spcPct val="110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11h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243204" rtl="0" algn="r">
                        <a:lnSpc>
                          <a:spcPct val="1104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&lt;none&gt;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97175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1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kube-system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37160" marR="0" rtl="0" algn="l">
                        <a:lnSpc>
                          <a:spcPct val="11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Active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245" marR="0" rtl="0" algn="l">
                        <a:lnSpc>
                          <a:spcPct val="11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11h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243204" rtl="0" algn="r">
                        <a:lnSpc>
                          <a:spcPct val="11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&lt;none&gt;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6" name="Google Shape;206;p20"/>
          <p:cNvSpPr txBox="1"/>
          <p:nvPr/>
        </p:nvSpPr>
        <p:spPr>
          <a:xfrm>
            <a:off x="574724" y="1337183"/>
            <a:ext cx="7665084" cy="3477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3744595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default  namespace for any object  without a namespace.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kube-system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Acts as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6244" marR="940435" rtl="0" algn="l">
              <a:lnSpc>
                <a:spcPct val="11875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home for objects and resources created by  Kubernetes itself.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5080" rtl="0" algn="l">
              <a:lnSpc>
                <a:spcPct val="118750"/>
              </a:lnSpc>
              <a:spcBef>
                <a:spcPts val="46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kube-public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special namespace; readable by all  users that is reserved for cluster bootstrapping and  configuration.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530225" y="394215"/>
            <a:ext cx="88773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Pod</a:t>
            </a:r>
            <a:endParaRPr sz="3600"/>
          </a:p>
        </p:txBody>
      </p:sp>
      <p:sp>
        <p:nvSpPr>
          <p:cNvPr id="212" name="Google Shape;212;p21"/>
          <p:cNvSpPr txBox="1"/>
          <p:nvPr/>
        </p:nvSpPr>
        <p:spPr>
          <a:xfrm>
            <a:off x="574724" y="1260983"/>
            <a:ext cx="4872990" cy="3191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18923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Atomic unit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smallest “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 of  work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”of Kubernetes.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414655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Foundational building block of  Kubernetes Workloads.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5080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Pods are one or more containers  that share volumes, a network  namespace, and are a part of a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context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1611" y="1219674"/>
            <a:ext cx="2903464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530225" y="394215"/>
            <a:ext cx="314452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Pod Examples</a:t>
            </a:r>
            <a:endParaRPr sz="3600"/>
          </a:p>
        </p:txBody>
      </p:sp>
      <p:sp>
        <p:nvSpPr>
          <p:cNvPr id="219" name="Google Shape;219;p22"/>
          <p:cNvSpPr txBox="1"/>
          <p:nvPr/>
        </p:nvSpPr>
        <p:spPr>
          <a:xfrm>
            <a:off x="4692273" y="1200150"/>
            <a:ext cx="3994800" cy="36594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2940685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  </a:t>
            </a: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37159" lvl="0" marL="85725" marR="1774825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multi-container-example  </a:t>
            </a: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2884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containers: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0809" lvl="0" marL="35941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800"/>
              <a:buFont typeface="Courier New"/>
              <a:buChar char="-"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1843404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nginx:stable-alpine  </a:t>
            </a: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volumeMounts: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0809" lvl="1" marL="496569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800"/>
              <a:buFont typeface="Courier New"/>
              <a:buChar char="-"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97205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mountPath: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/usr/share/nginx/html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0809" lvl="0" marL="35941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800"/>
              <a:buFont typeface="Courier New"/>
              <a:buChar char="-"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1843404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alpine:latest  </a:t>
            </a: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command: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["/bin/sh", "-c"]  </a:t>
            </a: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args: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97205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true; do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71525" marR="1500505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date &gt;&gt; /html/index.html;  sleep 5;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74320" lvl="0" marL="360045" marR="2734945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done  </a:t>
            </a: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volumeMounts: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0810" lvl="1" marL="497205" marR="2392045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800"/>
              <a:buFont typeface="Courier New"/>
              <a:buChar char="-"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  </a:t>
            </a: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mountPath: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2884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volumes: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0810" lvl="0" marL="360045" marR="2803525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1155CC"/>
              </a:buClr>
              <a:buSzPts val="800"/>
              <a:buFont typeface="Courier New"/>
              <a:buChar char="-"/>
            </a:pP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  </a:t>
            </a:r>
            <a:r>
              <a:rPr b="0" i="0" lang="en-US" sz="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emptyDir: </a:t>
            </a:r>
            <a:r>
              <a:rPr b="0" i="0" lang="en-US" sz="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477650" y="1200150"/>
            <a:ext cx="3994800" cy="25758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85725" marR="219392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43840" lvl="0" marL="85725" marR="158432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pod-example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956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956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3405" marR="243204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nginx:stable-alpine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3405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containerPort: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530225" y="394215"/>
            <a:ext cx="639508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Key Pod Container Attributes</a:t>
            </a:r>
            <a:endParaRPr sz="3600"/>
          </a:p>
        </p:txBody>
      </p:sp>
      <p:sp>
        <p:nvSpPr>
          <p:cNvPr id="226" name="Google Shape;226;p23"/>
          <p:cNvSpPr txBox="1"/>
          <p:nvPr/>
        </p:nvSpPr>
        <p:spPr>
          <a:xfrm>
            <a:off x="620749" y="1138300"/>
            <a:ext cx="4153500" cy="30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8425">
            <a:spAutoFit/>
          </a:bodyPr>
          <a:lstStyle/>
          <a:p>
            <a:pPr indent="-34798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The name of the container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980" lvl="0" marL="379095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The container image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980" lvl="0" marL="379095" marR="124460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ports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array of ports to expose.  Can be granted a friendly name and  protocol may be specified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980" lvl="0" marL="379095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env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array of environment variables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980" lvl="0" marL="379095" marR="99695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command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Entrypoint array (equiv  to Docker </a:t>
            </a:r>
            <a:r>
              <a:rPr b="0" i="0" lang="en-US" sz="15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ENTRYPOINT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7980" lvl="0" marL="379095" marR="480694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args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Arguments to pass to the  command (equiv to Docker </a:t>
            </a:r>
            <a:r>
              <a:rPr b="0" i="0" lang="en-US" sz="15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4980799" y="1200150"/>
            <a:ext cx="3706500" cy="37263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10293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endParaRPr b="0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442594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nginx:stable-alpine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3840" lvl="0" marL="573405" marR="105219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Courier New"/>
              <a:buChar char="-"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containerPort: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http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protocol: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TCP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env: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3840" lvl="0" marL="573405" marR="117411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Courier New"/>
              <a:buChar char="-"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MYVAR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value: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isAwesome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command: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[“/bin/sh”, “-c”]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args: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[“echo ${MYVAR}”]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530225" y="394215"/>
            <a:ext cx="147193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Labels</a:t>
            </a:r>
            <a:endParaRPr sz="3600"/>
          </a:p>
        </p:txBody>
      </p:sp>
      <p:sp>
        <p:nvSpPr>
          <p:cNvPr id="233" name="Google Shape;233;p24"/>
          <p:cNvSpPr txBox="1"/>
          <p:nvPr/>
        </p:nvSpPr>
        <p:spPr>
          <a:xfrm>
            <a:off x="574724" y="1337183"/>
            <a:ext cx="5027930" cy="2829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76835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key-value pairs that are used to  identify, describe and group  together related sets of objects or  resources.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characteristic of uniqueness.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40005" rtl="0" algn="l">
              <a:lnSpc>
                <a:spcPct val="11875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a strict syntax with a slightly  limited character set*.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530225" y="4733836"/>
            <a:ext cx="456438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0" lang="en-US" sz="800" u="none" cap="none" strike="noStrike">
                <a:solidFill>
                  <a:srgbClr val="185DA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https://kubernetes.io/docs/concepts/overview/working-with-objects/labels/#syntax-and-character-set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0550" y="1175341"/>
            <a:ext cx="2973294" cy="377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530225" y="394215"/>
            <a:ext cx="322008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Label Example</a:t>
            </a:r>
            <a:endParaRPr sz="3600"/>
          </a:p>
        </p:txBody>
      </p:sp>
      <p:sp>
        <p:nvSpPr>
          <p:cNvPr id="241" name="Google Shape;241;p25"/>
          <p:cNvSpPr/>
          <p:nvPr/>
        </p:nvSpPr>
        <p:spPr>
          <a:xfrm>
            <a:off x="457200" y="1288124"/>
            <a:ext cx="3994785" cy="3637915"/>
          </a:xfrm>
          <a:custGeom>
            <a:rect b="b" l="l" r="r" t="t"/>
            <a:pathLst>
              <a:path extrusionOk="0" h="3637915" w="3994785">
                <a:moveTo>
                  <a:pt x="0" y="0"/>
                </a:moveTo>
                <a:lnTo>
                  <a:pt x="3994499" y="0"/>
                </a:lnTo>
                <a:lnTo>
                  <a:pt x="3994499" y="3637799"/>
                </a:lnTo>
                <a:lnTo>
                  <a:pt x="0" y="36377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5"/>
          <p:cNvSpPr txBox="1"/>
          <p:nvPr/>
        </p:nvSpPr>
        <p:spPr>
          <a:xfrm>
            <a:off x="530225" y="1353022"/>
            <a:ext cx="3683000" cy="324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1955800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6540" marR="61404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pod-label-example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labels: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0380" marR="1955800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app: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env: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prod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654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654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0380" marR="5080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nginx:stable-alpine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038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containerPort: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0550" y="1175341"/>
            <a:ext cx="2973294" cy="377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530225" y="394215"/>
            <a:ext cx="20802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Selectors</a:t>
            </a:r>
            <a:endParaRPr sz="3600"/>
          </a:p>
        </p:txBody>
      </p:sp>
      <p:sp>
        <p:nvSpPr>
          <p:cNvPr id="249" name="Google Shape;249;p26"/>
          <p:cNvSpPr txBox="1"/>
          <p:nvPr/>
        </p:nvSpPr>
        <p:spPr>
          <a:xfrm>
            <a:off x="530225" y="1337183"/>
            <a:ext cx="3947795" cy="1115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 use labels to filter  or select objects, and are  used throughout Kubernetes.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4909175" y="1244100"/>
            <a:ext cx="3777600" cy="38592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090" marR="219075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8450" marR="1017269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pod-label-example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labels: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1809" marR="219075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app: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env: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prod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090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8450" marR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8450" marR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1809" marR="483869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nginx:stable-alpine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298450" marR="123126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containerPort: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nodeSelector: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1809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gpu: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nvidia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/>
        </p:nvSpPr>
        <p:spPr>
          <a:xfrm>
            <a:off x="457200" y="1411875"/>
            <a:ext cx="2251800" cy="2489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119761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2884" marR="44323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pod-label-example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labels: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119761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app: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env: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prod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2884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2884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10033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nginx:stable-alpine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36525" lvl="0" marL="222884" marR="58039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containerPort: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nodeSelector: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0" rtl="0" algn="l">
              <a:lnSpc>
                <a:spcPct val="113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gpu: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nvidia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0212" y="1120153"/>
            <a:ext cx="5946588" cy="3775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>
            <p:ph type="title"/>
          </p:nvPr>
        </p:nvSpPr>
        <p:spPr>
          <a:xfrm>
            <a:off x="2653369" y="394215"/>
            <a:ext cx="382651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Selector Example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/>
        </p:nvSpPr>
        <p:spPr>
          <a:xfrm>
            <a:off x="457200" y="1200150"/>
            <a:ext cx="3994785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0475">
            <a:spAutoFit/>
          </a:bodyPr>
          <a:lstStyle/>
          <a:p>
            <a:pPr indent="0" lvl="0" marL="85725" marR="39624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Equality based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 allow for  simple filtering (=,==, or !=).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8"/>
          <p:cNvSpPr txBox="1"/>
          <p:nvPr>
            <p:ph type="title"/>
          </p:nvPr>
        </p:nvSpPr>
        <p:spPr>
          <a:xfrm>
            <a:off x="530225" y="394215"/>
            <a:ext cx="3268979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Selector Types</a:t>
            </a:r>
            <a:endParaRPr sz="3600"/>
          </a:p>
        </p:txBody>
      </p:sp>
      <p:sp>
        <p:nvSpPr>
          <p:cNvPr id="265" name="Google Shape;265;p28"/>
          <p:cNvSpPr/>
          <p:nvPr/>
        </p:nvSpPr>
        <p:spPr>
          <a:xfrm>
            <a:off x="4692273" y="1200150"/>
            <a:ext cx="3994785" cy="3726179"/>
          </a:xfrm>
          <a:custGeom>
            <a:rect b="b" l="l" r="r" t="t"/>
            <a:pathLst>
              <a:path extrusionOk="0" h="3726179" w="3994784">
                <a:moveTo>
                  <a:pt x="0" y="0"/>
                </a:moveTo>
                <a:lnTo>
                  <a:pt x="3994499" y="0"/>
                </a:lnTo>
                <a:lnTo>
                  <a:pt x="3994499" y="3725699"/>
                </a:lnTo>
                <a:lnTo>
                  <a:pt x="0" y="37256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4765299" y="1340230"/>
            <a:ext cx="3810635" cy="1680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245109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Set-based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 are supported  on a limited subset of objects.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they provide a method of  filtering on a set of values, and  supports multiple operators including: 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notin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exist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4991799" y="3171800"/>
            <a:ext cx="3313429" cy="1409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-243840" lvl="0" marL="329565" marR="902969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selector:  matchExpressions: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3840" lvl="0" marL="817244" marR="1024889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key: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gpu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operator: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17244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values: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[“nvidia”]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797999" y="3180650"/>
            <a:ext cx="3313429" cy="1392555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-243840" lvl="0" marL="329565" marR="1512570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selector:  matchLabels: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340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gpu: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nvidia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530225" y="394215"/>
            <a:ext cx="190309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Services</a:t>
            </a:r>
            <a:endParaRPr sz="3600"/>
          </a:p>
        </p:txBody>
      </p:sp>
      <p:sp>
        <p:nvSpPr>
          <p:cNvPr id="274" name="Google Shape;274;p29"/>
          <p:cNvSpPr txBox="1"/>
          <p:nvPr/>
        </p:nvSpPr>
        <p:spPr>
          <a:xfrm>
            <a:off x="574724" y="1260983"/>
            <a:ext cx="7786370" cy="2720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Unified method of accessing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exposed workloads  of Pods.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Durable resource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(unlike Pods)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48" lvl="1" marL="882014" marR="0" rtl="0" algn="l">
              <a:lnSpc>
                <a:spcPct val="119375"/>
              </a:lnSpc>
              <a:spcBef>
                <a:spcPts val="101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static cluster-unique IP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48" lvl="1" marL="882014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static namespaced DNS name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09245" marR="0" rtl="0" algn="l">
              <a:lnSpc>
                <a:spcPct val="100000"/>
              </a:lnSpc>
              <a:spcBef>
                <a:spcPts val="219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&lt;service name&gt;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i="0" lang="en-US" sz="2200" u="none" cap="none" strike="noStrike">
                <a:solidFill>
                  <a:srgbClr val="F6B26B"/>
                </a:solidFill>
                <a:latin typeface="Courier New"/>
                <a:ea typeface="Courier New"/>
                <a:cs typeface="Courier New"/>
                <a:sym typeface="Courier New"/>
              </a:rPr>
              <a:t>&lt;namespace&gt;</a:t>
            </a:r>
            <a:r>
              <a:rPr b="1" i="0" lang="en-US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.svc.cluster.local</a:t>
            </a:r>
            <a:endParaRPr b="0" i="0" sz="2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2526010" y="1547530"/>
            <a:ext cx="4086300" cy="22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483233" lvl="0" marL="12700" marR="5080" rtl="0" algn="l">
              <a:lnSpc>
                <a:spcPct val="11986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  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530225" y="394215"/>
            <a:ext cx="190309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Services</a:t>
            </a:r>
            <a:endParaRPr sz="3600"/>
          </a:p>
        </p:txBody>
      </p:sp>
      <p:sp>
        <p:nvSpPr>
          <p:cNvPr id="280" name="Google Shape;280;p30"/>
          <p:cNvSpPr txBox="1"/>
          <p:nvPr/>
        </p:nvSpPr>
        <p:spPr>
          <a:xfrm>
            <a:off x="574724" y="1131443"/>
            <a:ext cx="7397750" cy="1873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spAutoFit/>
          </a:bodyPr>
          <a:lstStyle/>
          <a:p>
            <a:pPr indent="-412750" lvl="0" marL="424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Pods using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equality based selectors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kube-proxy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provide simple load-balancing.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376555" rtl="0" algn="l">
              <a:lnSpc>
                <a:spcPct val="11875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kube-proxy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acts as a daemon that creates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 entries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host’s iptables for every service.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title"/>
          </p:nvPr>
        </p:nvSpPr>
        <p:spPr>
          <a:xfrm>
            <a:off x="530225" y="394215"/>
            <a:ext cx="309245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Service Types</a:t>
            </a:r>
            <a:endParaRPr sz="3600"/>
          </a:p>
        </p:txBody>
      </p:sp>
      <p:sp>
        <p:nvSpPr>
          <p:cNvPr id="286" name="Google Shape;286;p31"/>
          <p:cNvSpPr txBox="1"/>
          <p:nvPr/>
        </p:nvSpPr>
        <p:spPr>
          <a:xfrm>
            <a:off x="528699" y="1257934"/>
            <a:ext cx="5483225" cy="2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13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4 major service types: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ClusterIP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(default)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NodePort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LoadBalancer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ExternalName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1129407" y="1547530"/>
            <a:ext cx="688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 txBox="1"/>
          <p:nvPr>
            <p:ph idx="1" type="body"/>
          </p:nvPr>
        </p:nvSpPr>
        <p:spPr>
          <a:xfrm>
            <a:off x="447675" y="2187599"/>
            <a:ext cx="3923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 rotWithShape="1">
          <a:blip r:embed="rId3">
            <a:alphaModFix/>
          </a:blip>
          <a:srcRect b="5333" l="8966" r="8924" t="16558"/>
          <a:stretch/>
        </p:blipFill>
        <p:spPr>
          <a:xfrm>
            <a:off x="0" y="1153225"/>
            <a:ext cx="9144000" cy="391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530225" y="394215"/>
            <a:ext cx="37820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ClusterIP Service</a:t>
            </a:r>
            <a:endParaRPr sz="3600"/>
          </a:p>
        </p:txBody>
      </p:sp>
      <p:sp>
        <p:nvSpPr>
          <p:cNvPr id="299" name="Google Shape;299;p33"/>
          <p:cNvSpPr txBox="1"/>
          <p:nvPr/>
        </p:nvSpPr>
        <p:spPr>
          <a:xfrm>
            <a:off x="530225" y="1425157"/>
            <a:ext cx="4039235" cy="1115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ClusterIP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services exposes a  service on a strictly cluster  internal virtual IP.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5430299" y="1288124"/>
            <a:ext cx="3256915" cy="3637915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85090" marR="145605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Service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43840" lvl="0" marL="85090" marR="72453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example-prod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3839" lvl="0" marL="572770" marR="145605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selector:  app: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env: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prod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3839" lvl="0" marL="572770" marR="109029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protocol: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TCP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277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targetPort: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4"/>
          <p:cNvGrpSpPr/>
          <p:nvPr/>
        </p:nvGrpSpPr>
        <p:grpSpPr>
          <a:xfrm>
            <a:off x="2000250" y="0"/>
            <a:ext cx="6686548" cy="5143498"/>
            <a:chOff x="2000250" y="0"/>
            <a:chExt cx="6686548" cy="5143498"/>
          </a:xfrm>
        </p:grpSpPr>
        <p:pic>
          <p:nvPicPr>
            <p:cNvPr id="306" name="Google Shape;30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250" y="0"/>
              <a:ext cx="5143498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9150" y="1041864"/>
              <a:ext cx="3977648" cy="37060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34"/>
          <p:cNvSpPr txBox="1"/>
          <p:nvPr>
            <p:ph type="title"/>
          </p:nvPr>
        </p:nvSpPr>
        <p:spPr>
          <a:xfrm>
            <a:off x="2615195" y="260715"/>
            <a:ext cx="3907154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Cluster IP Service</a:t>
            </a:r>
            <a:endParaRPr sz="3600"/>
          </a:p>
        </p:txBody>
      </p:sp>
      <p:sp>
        <p:nvSpPr>
          <p:cNvPr id="309" name="Google Shape;309;p34"/>
          <p:cNvSpPr/>
          <p:nvPr/>
        </p:nvSpPr>
        <p:spPr>
          <a:xfrm>
            <a:off x="723050" y="1296149"/>
            <a:ext cx="3311525" cy="1739900"/>
          </a:xfrm>
          <a:custGeom>
            <a:rect b="b" l="l" r="r" t="t"/>
            <a:pathLst>
              <a:path extrusionOk="0" h="1739900" w="3311525">
                <a:moveTo>
                  <a:pt x="0" y="0"/>
                </a:moveTo>
                <a:lnTo>
                  <a:pt x="3311399" y="0"/>
                </a:lnTo>
                <a:lnTo>
                  <a:pt x="3311399" y="1739699"/>
                </a:lnTo>
                <a:lnTo>
                  <a:pt x="0" y="17396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808775" y="1363079"/>
            <a:ext cx="1018540" cy="1294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675">
            <a:spAutoFit/>
          </a:bodyPr>
          <a:lstStyle/>
          <a:p>
            <a:pPr indent="0" lvl="0" marL="0" marR="187325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Name:  Selector:  Type: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IP: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5080" rtl="0" algn="l">
              <a:lnSpc>
                <a:spcPct val="119166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Port:  TargetPort:  Endpoints: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2088771" y="1363079"/>
            <a:ext cx="1659255" cy="1475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0" lvl="0" marL="0" marR="508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example-prod  app=nginx,env=prod  ClusterIP  10.96.28.176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79400" rtl="0" algn="l">
              <a:lnSpc>
                <a:spcPct val="119166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&lt;unset&gt;	80/TCP  80/TCP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10.255.16.3:80,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10.255.16.4:80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723050" y="3791849"/>
            <a:ext cx="3986529" cy="681355"/>
          </a:xfrm>
          <a:custGeom>
            <a:rect b="b" l="l" r="r" t="t"/>
            <a:pathLst>
              <a:path extrusionOk="0" h="681354" w="3986529">
                <a:moveTo>
                  <a:pt x="0" y="0"/>
                </a:moveTo>
                <a:lnTo>
                  <a:pt x="3986099" y="0"/>
                </a:lnTo>
                <a:lnTo>
                  <a:pt x="3986099" y="681299"/>
                </a:lnTo>
                <a:lnTo>
                  <a:pt x="0" y="6812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808775" y="3860810"/>
            <a:ext cx="3792220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/ # nslookup example-prod.default.svc.cluster.local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Name:	example-prod.default.svc.cluster.local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Address 1: 10.96.28.176 example-prod.default.svc.cluster.local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4" name="Google Shape;314;p34"/>
          <p:cNvGrpSpPr/>
          <p:nvPr/>
        </p:nvGrpSpPr>
        <p:grpSpPr>
          <a:xfrm>
            <a:off x="4709150" y="4062667"/>
            <a:ext cx="390595" cy="70161"/>
            <a:chOff x="4709150" y="4062667"/>
            <a:chExt cx="390595" cy="70161"/>
          </a:xfrm>
        </p:grpSpPr>
        <p:sp>
          <p:nvSpPr>
            <p:cNvPr id="315" name="Google Shape;315;p34"/>
            <p:cNvSpPr/>
            <p:nvPr/>
          </p:nvSpPr>
          <p:spPr>
            <a:xfrm>
              <a:off x="4709150" y="4080759"/>
              <a:ext cx="353695" cy="52069"/>
            </a:xfrm>
            <a:custGeom>
              <a:rect b="b" l="l" r="r" t="t"/>
              <a:pathLst>
                <a:path extrusionOk="0" h="52070" w="353695">
                  <a:moveTo>
                    <a:pt x="0" y="51739"/>
                  </a:moveTo>
                  <a:lnTo>
                    <a:pt x="353302" y="0"/>
                  </a:lnTo>
                </a:path>
              </a:pathLst>
            </a:cu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5038151" y="4062667"/>
              <a:ext cx="61594" cy="42545"/>
            </a:xfrm>
            <a:custGeom>
              <a:rect b="b" l="l" r="r" t="t"/>
              <a:pathLst>
                <a:path extrusionOk="0" h="42545" w="61595">
                  <a:moveTo>
                    <a:pt x="6208" y="42393"/>
                  </a:moveTo>
                  <a:lnTo>
                    <a:pt x="24301" y="18092"/>
                  </a:lnTo>
                  <a:lnTo>
                    <a:pt x="0" y="0"/>
                  </a:lnTo>
                  <a:lnTo>
                    <a:pt x="61342" y="12668"/>
                  </a:lnTo>
                  <a:lnTo>
                    <a:pt x="6208" y="423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5038151" y="4062667"/>
              <a:ext cx="61594" cy="42545"/>
            </a:xfrm>
            <a:custGeom>
              <a:rect b="b" l="l" r="r" t="t"/>
              <a:pathLst>
                <a:path extrusionOk="0" h="42545" w="61595">
                  <a:moveTo>
                    <a:pt x="24301" y="18092"/>
                  </a:moveTo>
                  <a:lnTo>
                    <a:pt x="6208" y="42393"/>
                  </a:lnTo>
                  <a:lnTo>
                    <a:pt x="61342" y="12668"/>
                  </a:lnTo>
                  <a:lnTo>
                    <a:pt x="0" y="0"/>
                  </a:lnTo>
                  <a:lnTo>
                    <a:pt x="24301" y="18092"/>
                  </a:lnTo>
                  <a:close/>
                </a:path>
              </a:pathLst>
            </a:cu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530225" y="394215"/>
            <a:ext cx="38322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NodePort Service</a:t>
            </a:r>
            <a:endParaRPr sz="3600"/>
          </a:p>
        </p:txBody>
      </p:sp>
      <p:sp>
        <p:nvSpPr>
          <p:cNvPr id="323" name="Google Shape;323;p35"/>
          <p:cNvSpPr txBox="1"/>
          <p:nvPr/>
        </p:nvSpPr>
        <p:spPr>
          <a:xfrm>
            <a:off x="574724" y="1425157"/>
            <a:ext cx="4518025" cy="3191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12750" lvl="0" marL="42481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NodePort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services extend the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2481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ClusterIP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803910" rtl="0" algn="l">
              <a:lnSpc>
                <a:spcPct val="11875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Exposes a port on every  node’s IP.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142240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 can either be statically  defined, or dynamically taken  from a range between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2481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30000-32767.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5430299" y="1288124"/>
            <a:ext cx="3256915" cy="3637915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85090" marR="145605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Service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43840" lvl="0" marL="85090" marR="72453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example-prod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8930" marR="121221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NodePort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selector: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2770" marR="145605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app: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env: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prod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893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43839" lvl="0" marL="572770" marR="84645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nodePort: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32410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protocol: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TCP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277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targetPort: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6"/>
          <p:cNvGrpSpPr/>
          <p:nvPr/>
        </p:nvGrpSpPr>
        <p:grpSpPr>
          <a:xfrm>
            <a:off x="457199" y="0"/>
            <a:ext cx="6686549" cy="5143499"/>
            <a:chOff x="457199" y="0"/>
            <a:chExt cx="6686549" cy="5143499"/>
          </a:xfrm>
        </p:grpSpPr>
        <p:pic>
          <p:nvPicPr>
            <p:cNvPr id="330" name="Google Shape;330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250" y="0"/>
              <a:ext cx="5143498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7199" y="911268"/>
              <a:ext cx="5032223" cy="42322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36"/>
          <p:cNvSpPr txBox="1"/>
          <p:nvPr>
            <p:ph type="title"/>
          </p:nvPr>
        </p:nvSpPr>
        <p:spPr>
          <a:xfrm>
            <a:off x="2653593" y="260715"/>
            <a:ext cx="38322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NodePort Service</a:t>
            </a:r>
            <a:endParaRPr sz="3600"/>
          </a:p>
        </p:txBody>
      </p:sp>
      <p:sp>
        <p:nvSpPr>
          <p:cNvPr id="333" name="Google Shape;333;p36"/>
          <p:cNvSpPr/>
          <p:nvPr/>
        </p:nvSpPr>
        <p:spPr>
          <a:xfrm>
            <a:off x="5569149" y="1605549"/>
            <a:ext cx="3184525" cy="1841500"/>
          </a:xfrm>
          <a:custGeom>
            <a:rect b="b" l="l" r="r" t="t"/>
            <a:pathLst>
              <a:path extrusionOk="0" h="1841500" w="3184525">
                <a:moveTo>
                  <a:pt x="0" y="0"/>
                </a:moveTo>
                <a:lnTo>
                  <a:pt x="3184199" y="0"/>
                </a:lnTo>
                <a:lnTo>
                  <a:pt x="3184199" y="1841099"/>
                </a:lnTo>
                <a:lnTo>
                  <a:pt x="0" y="18410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6934872" y="1672478"/>
            <a:ext cx="1659255" cy="1113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675">
            <a:spAutoFit/>
          </a:bodyPr>
          <a:lstStyle/>
          <a:p>
            <a:pPr indent="0" lvl="0" marL="0" marR="508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example-prod  app=nginx,env=prod  NodePort  10.96.28.176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2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&lt;unset&gt;	80/TCP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80/TCP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6934901" y="2758328"/>
            <a:ext cx="165862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&lt;unset&gt;	32410/TCP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5654875" y="1672478"/>
            <a:ext cx="1018540" cy="1475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675">
            <a:spAutoFit/>
          </a:bodyPr>
          <a:lstStyle/>
          <a:p>
            <a:pPr indent="0" lvl="0" marL="0" marR="187325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Name:  Selector:  Type: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IP: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5080" rtl="0" algn="l">
              <a:lnSpc>
                <a:spcPct val="119166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Port:  TargetPort:  NodePort:  Endpoints: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6934886" y="2939303"/>
            <a:ext cx="1384300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10.255.16.3:80,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10.255.16.4:80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530225" y="394215"/>
            <a:ext cx="47904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LoadBalancer Service</a:t>
            </a:r>
            <a:endParaRPr sz="3600"/>
          </a:p>
        </p:txBody>
      </p:sp>
      <p:sp>
        <p:nvSpPr>
          <p:cNvPr id="343" name="Google Shape;343;p37"/>
          <p:cNvSpPr txBox="1"/>
          <p:nvPr/>
        </p:nvSpPr>
        <p:spPr>
          <a:xfrm>
            <a:off x="5430049" y="1288124"/>
            <a:ext cx="3256915" cy="3637915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85725" marR="145605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Service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43840" lvl="0" marL="85725" marR="72453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example-prod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9565" marR="72453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LoadBalancer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selector: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3405" marR="145605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app: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env: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prod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9565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3405" marR="109029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protocol: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TCP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port: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73405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targetPort: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574724" y="1425157"/>
            <a:ext cx="4296410" cy="233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644525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LoadBalancer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services  extend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NodePort.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5080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 in conjunction with an  external system to map a  cluster external IP to the  exposed service.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38"/>
          <p:cNvGrpSpPr/>
          <p:nvPr/>
        </p:nvGrpSpPr>
        <p:grpSpPr>
          <a:xfrm>
            <a:off x="82975" y="0"/>
            <a:ext cx="7060773" cy="5143499"/>
            <a:chOff x="82975" y="0"/>
            <a:chExt cx="7060773" cy="5143499"/>
          </a:xfrm>
        </p:grpSpPr>
        <p:pic>
          <p:nvPicPr>
            <p:cNvPr id="350" name="Google Shape;350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250" y="0"/>
              <a:ext cx="5143498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975" y="930159"/>
              <a:ext cx="5949800" cy="42133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2" name="Google Shape;352;p38"/>
          <p:cNvSpPr txBox="1"/>
          <p:nvPr>
            <p:ph type="title"/>
          </p:nvPr>
        </p:nvSpPr>
        <p:spPr>
          <a:xfrm>
            <a:off x="2170496" y="260715"/>
            <a:ext cx="47904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LoadBalancer Service</a:t>
            </a:r>
            <a:endParaRPr sz="3600"/>
          </a:p>
        </p:txBody>
      </p:sp>
      <p:sp>
        <p:nvSpPr>
          <p:cNvPr id="353" name="Google Shape;353;p38"/>
          <p:cNvSpPr/>
          <p:nvPr/>
        </p:nvSpPr>
        <p:spPr>
          <a:xfrm>
            <a:off x="5907625" y="1655549"/>
            <a:ext cx="2966720" cy="2063114"/>
          </a:xfrm>
          <a:custGeom>
            <a:rect b="b" l="l" r="r" t="t"/>
            <a:pathLst>
              <a:path extrusionOk="0" h="2063114" w="2966720">
                <a:moveTo>
                  <a:pt x="0" y="0"/>
                </a:moveTo>
                <a:lnTo>
                  <a:pt x="2966399" y="0"/>
                </a:lnTo>
                <a:lnTo>
                  <a:pt x="2966399" y="2062499"/>
                </a:lnTo>
                <a:lnTo>
                  <a:pt x="0" y="20624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7166707" y="1722987"/>
            <a:ext cx="1521460" cy="707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0" marR="508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example-prod  app=nginx,env=prod  LoadBalancer  10.96.28.176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5993350" y="1722987"/>
            <a:ext cx="1018540" cy="1736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0" marR="25654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Name:  Selector:  Type: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IP: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508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LoadBalancer  Ingress:  Port:  TargetPort:  NodePort:  Endpoints: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7166680" y="2580237"/>
            <a:ext cx="1521460" cy="1050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172.17.18.43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5904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&lt;unset&gt;	80/TCP  80/TCP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508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&lt;unset&gt;	32410/TCP  10.255.16.3:80,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10.255.16.4:80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type="title"/>
          </p:nvPr>
        </p:nvSpPr>
        <p:spPr>
          <a:xfrm>
            <a:off x="530225" y="394215"/>
            <a:ext cx="481457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ExternalName Service</a:t>
            </a:r>
            <a:endParaRPr sz="3600"/>
          </a:p>
        </p:txBody>
      </p:sp>
      <p:sp>
        <p:nvSpPr>
          <p:cNvPr id="362" name="Google Shape;362;p39"/>
          <p:cNvSpPr txBox="1"/>
          <p:nvPr/>
        </p:nvSpPr>
        <p:spPr>
          <a:xfrm>
            <a:off x="4980799" y="1288124"/>
            <a:ext cx="3706495" cy="3637915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85725" marR="190563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Service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43840" lvl="0" marL="85725" marR="117411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example-prod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43840" lvl="0" marL="85725" marR="1174115" rtl="0" algn="l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ExternalName  </a:t>
            </a: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29565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externalName: </a:t>
            </a: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example.com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574724" y="1425157"/>
            <a:ext cx="3858260" cy="233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ExternalName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used to  reference endpoints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OUTSIDE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cluster.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226695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Creates an internal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CNAME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DNS entry that  aliases another.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530225" y="394215"/>
            <a:ext cx="4566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What is Kubernetes?</a:t>
            </a:r>
            <a:endParaRPr sz="3600"/>
          </a:p>
        </p:txBody>
      </p:sp>
      <p:sp>
        <p:nvSpPr>
          <p:cNvPr id="72" name="Google Shape;72;p4"/>
          <p:cNvSpPr txBox="1"/>
          <p:nvPr/>
        </p:nvSpPr>
        <p:spPr>
          <a:xfrm>
            <a:off x="574724" y="1337183"/>
            <a:ext cx="7846800" cy="28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that was spun out of Google as an open source  container orchestration platform.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476250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Built from the lessons learned in the experiences of  developing and running Google’s Borg and Omega.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281940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Designed from the ground-up as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loosely coupled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collection of components centered around deploying,  maintaining and scaling workloads.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type="title"/>
          </p:nvPr>
        </p:nvSpPr>
        <p:spPr>
          <a:xfrm>
            <a:off x="530225" y="394215"/>
            <a:ext cx="23596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Workloads</a:t>
            </a:r>
            <a:endParaRPr sz="3600"/>
          </a:p>
        </p:txBody>
      </p:sp>
      <p:sp>
        <p:nvSpPr>
          <p:cNvPr id="369" name="Google Shape;369;p40"/>
          <p:cNvSpPr txBox="1"/>
          <p:nvPr/>
        </p:nvSpPr>
        <p:spPr>
          <a:xfrm>
            <a:off x="530225" y="1334134"/>
            <a:ext cx="7893684" cy="2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Workloads within Kubernetes are higher level  objects that manage Pods or other higher level  objects.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Arial"/>
              <a:buNone/>
            </a:pPr>
            <a:r>
              <a:t/>
            </a:r>
            <a:endParaRPr b="0" i="0" sz="4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4927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CASES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Pod Template is included,  and acts the base tier of management.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530225" y="394215"/>
            <a:ext cx="301752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Pod Template</a:t>
            </a:r>
            <a:endParaRPr sz="3600"/>
          </a:p>
        </p:txBody>
      </p:sp>
      <p:sp>
        <p:nvSpPr>
          <p:cNvPr id="375" name="Google Shape;375;p41"/>
          <p:cNvSpPr txBox="1"/>
          <p:nvPr/>
        </p:nvSpPr>
        <p:spPr>
          <a:xfrm>
            <a:off x="574724" y="1337183"/>
            <a:ext cx="7865109" cy="2467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Workload Controllers manage instances of Pods based  off a provided template.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 Templates are Pod specs with limited metadata.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4959350" rtl="0" algn="l">
              <a:lnSpc>
                <a:spcPct val="11875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Controllers use  Pod Templates to  make actual pods.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3560374" y="2736275"/>
            <a:ext cx="2525395" cy="223393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937894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40449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labels: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26719" lvl="0" marL="85725" marR="937894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app: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3359" lvl="0" marL="512444" marR="724535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6195900" y="2736275"/>
            <a:ext cx="2491105" cy="223393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-213359" lvl="0" marL="298450" marR="122364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template:  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3358" lvl="0" marL="725170" marR="6908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labels:  app: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8450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1809" marR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3358" lvl="0" marL="725170" marR="477519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/>
          <p:nvPr>
            <p:ph type="title"/>
          </p:nvPr>
        </p:nvSpPr>
        <p:spPr>
          <a:xfrm>
            <a:off x="530225" y="394215"/>
            <a:ext cx="2641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Deployment</a:t>
            </a:r>
            <a:endParaRPr sz="3600"/>
          </a:p>
        </p:txBody>
      </p:sp>
      <p:sp>
        <p:nvSpPr>
          <p:cNvPr id="383" name="Google Shape;383;p42"/>
          <p:cNvSpPr txBox="1"/>
          <p:nvPr/>
        </p:nvSpPr>
        <p:spPr>
          <a:xfrm>
            <a:off x="574724" y="1131443"/>
            <a:ext cx="7977000" cy="27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spAutoFit/>
          </a:bodyPr>
          <a:lstStyle/>
          <a:p>
            <a:pPr indent="-412750" lvl="0" marL="424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Declarative method of managing Pods via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ReplicaSets.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rollback functionality and update control.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19375"/>
              </a:lnSpc>
              <a:spcBef>
                <a:spcPts val="10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Updates are managed through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pod-template-hash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2481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81915" rtl="0" algn="l">
              <a:lnSpc>
                <a:spcPct val="11875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iteration creates a unique label that is assigned to  both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ReplicaSet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subsequent Pods.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712" y="4109924"/>
            <a:ext cx="5294567" cy="94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title"/>
          </p:nvPr>
        </p:nvSpPr>
        <p:spPr>
          <a:xfrm>
            <a:off x="530225" y="394215"/>
            <a:ext cx="264160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Deployment</a:t>
            </a:r>
            <a:endParaRPr sz="3600"/>
          </a:p>
        </p:txBody>
      </p:sp>
      <p:sp>
        <p:nvSpPr>
          <p:cNvPr id="390" name="Google Shape;390;p43"/>
          <p:cNvSpPr txBox="1"/>
          <p:nvPr/>
        </p:nvSpPr>
        <p:spPr>
          <a:xfrm>
            <a:off x="620749" y="1264030"/>
            <a:ext cx="5242560" cy="3433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-367030" lvl="0" marL="379095" marR="13335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revisionHistoryLimit: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number of  previous iterations of the Deployment to retain.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5080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strategy: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Describes the method of updating  the Pods based on the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Valid options are 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RollingUpdate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Recreate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836294" marR="818514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RollingUpdate: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Cycles through  updating the Pods according to the  parameters: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maxSurge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maxUnavailable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836294" marR="375285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Recreate: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existing Pods are killed  before the new ones are created.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3"/>
          <p:cNvSpPr txBox="1"/>
          <p:nvPr/>
        </p:nvSpPr>
        <p:spPr>
          <a:xfrm>
            <a:off x="6014749" y="1288124"/>
            <a:ext cx="2672715" cy="3637915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6350">
            <a:spAutoFit/>
          </a:bodyPr>
          <a:lstStyle/>
          <a:p>
            <a:pPr indent="0" lvl="0" marL="85725" marR="840739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apps/v1  </a:t>
            </a: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Deployment  </a:t>
            </a: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68605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deploy-example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68605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replicas: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68605" marR="292100" rtl="0" algn="l">
              <a:lnSpc>
                <a:spcPct val="119166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revisionHistoryLimit: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  </a:t>
            </a: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selector: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1484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matchLabels: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4365" marR="1115060" rtl="0" algn="l">
              <a:lnSpc>
                <a:spcPct val="119166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app: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  </a:t>
            </a: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env: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prod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68605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strategy: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1484" marR="474980" rtl="0" algn="l">
              <a:lnSpc>
                <a:spcPct val="1191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RollingUpdate  </a:t>
            </a: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rollingUpdate: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4365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maxSurge: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65760" lvl="0" marL="268605" marR="474980" rtl="0" algn="l">
              <a:lnSpc>
                <a:spcPct val="119166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maxUnavailable: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0  </a:t>
            </a: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template: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1484" marR="0" rtl="0" algn="l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7761C"/>
                </a:solidFill>
                <a:latin typeface="Courier New"/>
                <a:ea typeface="Courier New"/>
                <a:cs typeface="Courier New"/>
                <a:sym typeface="Courier New"/>
              </a:rPr>
              <a:t>&lt;pod template&gt;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44"/>
          <p:cNvGrpSpPr/>
          <p:nvPr/>
        </p:nvGrpSpPr>
        <p:grpSpPr>
          <a:xfrm>
            <a:off x="2000250" y="0"/>
            <a:ext cx="6353636" cy="5143498"/>
            <a:chOff x="2000250" y="0"/>
            <a:chExt cx="6353636" cy="5143498"/>
          </a:xfrm>
        </p:grpSpPr>
        <p:pic>
          <p:nvPicPr>
            <p:cNvPr id="397" name="Google Shape;397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250" y="0"/>
              <a:ext cx="5143498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51133" y="1786650"/>
              <a:ext cx="5502753" cy="2689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Google Shape;399;p44"/>
          <p:cNvSpPr txBox="1"/>
          <p:nvPr>
            <p:ph type="title"/>
          </p:nvPr>
        </p:nvSpPr>
        <p:spPr>
          <a:xfrm>
            <a:off x="1638175" y="260715"/>
            <a:ext cx="58642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RollingUpdate Deployment</a:t>
            </a:r>
            <a:endParaRPr sz="3600"/>
          </a:p>
        </p:txBody>
      </p:sp>
      <p:sp>
        <p:nvSpPr>
          <p:cNvPr id="400" name="Google Shape;400;p44"/>
          <p:cNvSpPr txBox="1"/>
          <p:nvPr/>
        </p:nvSpPr>
        <p:spPr>
          <a:xfrm>
            <a:off x="830749" y="1462480"/>
            <a:ext cx="3591560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Updating pod template generates a  new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ReplicaSet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revision.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1" name="Google Shape;401;p44"/>
          <p:cNvGraphicFramePr/>
          <p:nvPr/>
        </p:nvGraphicFramePr>
        <p:xfrm>
          <a:off x="447675" y="2187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{3AA516BF-F147-4EC2-AFD6-ABA2D6FDC01E}</a:tableStyleId>
              </a:tblPr>
              <a:tblGrid>
                <a:gridCol w="2219325"/>
                <a:gridCol w="609600"/>
                <a:gridCol w="579125"/>
                <a:gridCol w="496575"/>
              </a:tblGrid>
              <a:tr h="53997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1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R1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676677fff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34625" marB="0" marR="0" marL="0"/>
                </a:tc>
                <a:tc gridSpan="3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  <a:tc rowSpan="3" hMerge="1"/>
              </a:tr>
              <a:tr h="5223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R2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0" rtl="0" algn="l">
                        <a:lnSpc>
                          <a:spcPct val="119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54f7ff7d6d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 gridSpan="3" vMerge="1"/>
                <a:tc hMerge="1" vMerge="1"/>
                <a:tc hMerge="1" vMerge="1"/>
              </a:tr>
              <a:tr h="146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 vMerge="1"/>
                <a:tc hMerge="1" vMerge="1"/>
                <a:tc hMerge="1" vMerge="1"/>
              </a:tr>
              <a:tr h="3291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replicaset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0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DESIRED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12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245" marR="0" rtl="0" algn="l">
                        <a:lnSpc>
                          <a:spcPct val="109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245" marR="0" rtl="0" algn="l">
                        <a:lnSpc>
                          <a:spcPct val="109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13359" marR="0" rtl="0" algn="l">
                        <a:lnSpc>
                          <a:spcPct val="109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1297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	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335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8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pods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0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78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59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59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RESTARTS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1440" marR="0" rtl="0" algn="l">
                        <a:lnSpc>
                          <a:spcPct val="109375"/>
                        </a:lnSpc>
                        <a:spcBef>
                          <a:spcPts val="59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mydep-6766777fff-9r2zn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mydep-6766777fff-hsfz9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297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mydep-6766777fff-sjxhf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2" name="Google Shape;402;p44"/>
          <p:cNvSpPr/>
          <p:nvPr/>
        </p:nvSpPr>
        <p:spPr>
          <a:xfrm>
            <a:off x="457200" y="2187599"/>
            <a:ext cx="2032000" cy="1062355"/>
          </a:xfrm>
          <a:custGeom>
            <a:rect b="b" l="l" r="r" t="t"/>
            <a:pathLst>
              <a:path extrusionOk="0" h="1062355" w="2032000">
                <a:moveTo>
                  <a:pt x="0" y="0"/>
                </a:moveTo>
                <a:lnTo>
                  <a:pt x="2031899" y="0"/>
                </a:lnTo>
                <a:lnTo>
                  <a:pt x="2031899" y="1062299"/>
                </a:lnTo>
                <a:lnTo>
                  <a:pt x="0" y="10622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45"/>
          <p:cNvGrpSpPr/>
          <p:nvPr/>
        </p:nvGrpSpPr>
        <p:grpSpPr>
          <a:xfrm>
            <a:off x="2000250" y="0"/>
            <a:ext cx="6346926" cy="5143498"/>
            <a:chOff x="2000250" y="0"/>
            <a:chExt cx="6346926" cy="5143498"/>
          </a:xfrm>
        </p:grpSpPr>
        <p:pic>
          <p:nvPicPr>
            <p:cNvPr id="408" name="Google Shape;408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250" y="0"/>
              <a:ext cx="5143498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74225" y="702487"/>
              <a:ext cx="5472951" cy="4013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45"/>
          <p:cNvSpPr txBox="1"/>
          <p:nvPr>
            <p:ph type="title"/>
          </p:nvPr>
        </p:nvSpPr>
        <p:spPr>
          <a:xfrm>
            <a:off x="1638175" y="260715"/>
            <a:ext cx="58642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RollingUpdate Deployment</a:t>
            </a:r>
            <a:endParaRPr sz="3600"/>
          </a:p>
        </p:txBody>
      </p:sp>
      <p:sp>
        <p:nvSpPr>
          <p:cNvPr id="411" name="Google Shape;411;p45"/>
          <p:cNvSpPr txBox="1"/>
          <p:nvPr/>
        </p:nvSpPr>
        <p:spPr>
          <a:xfrm>
            <a:off x="830749" y="1462480"/>
            <a:ext cx="3733800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ReplicaSet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initially scaled up  based on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maxSurge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2" name="Google Shape;412;p45"/>
          <p:cNvGraphicFramePr/>
          <p:nvPr/>
        </p:nvGraphicFramePr>
        <p:xfrm>
          <a:off x="447675" y="2187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{3AA516BF-F147-4EC2-AFD6-ABA2D6FDC01E}</a:tableStyleId>
              </a:tblPr>
              <a:tblGrid>
                <a:gridCol w="2228850"/>
                <a:gridCol w="619125"/>
                <a:gridCol w="579125"/>
                <a:gridCol w="496575"/>
              </a:tblGrid>
              <a:tr h="53997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1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R1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3175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676677fff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34625" marB="0" marR="0" marL="0"/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5223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R2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3175" rtl="0" algn="l">
                        <a:lnSpc>
                          <a:spcPct val="119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54f7ff7d6d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146025"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65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replicaset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0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DESIRED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540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3175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3175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13359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3175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	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8288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213359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75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	2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335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900"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07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pods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RESTARTS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144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mydep-54f7ff7d6d-9gvll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mydep-6766777fff-9r2zn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mydep-6766777fff-hsfz9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595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mydep-6766777fff-sjxhf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45"/>
          <p:cNvSpPr/>
          <p:nvPr/>
        </p:nvSpPr>
        <p:spPr>
          <a:xfrm>
            <a:off x="457200" y="2187599"/>
            <a:ext cx="2032000" cy="1062355"/>
          </a:xfrm>
          <a:custGeom>
            <a:rect b="b" l="l" r="r" t="t"/>
            <a:pathLst>
              <a:path extrusionOk="0" h="1062355" w="2032000">
                <a:moveTo>
                  <a:pt x="0" y="0"/>
                </a:moveTo>
                <a:lnTo>
                  <a:pt x="2031899" y="0"/>
                </a:lnTo>
                <a:lnTo>
                  <a:pt x="2031899" y="1062299"/>
                </a:lnTo>
                <a:lnTo>
                  <a:pt x="0" y="10622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46"/>
          <p:cNvGrpSpPr/>
          <p:nvPr/>
        </p:nvGrpSpPr>
        <p:grpSpPr>
          <a:xfrm>
            <a:off x="2000250" y="0"/>
            <a:ext cx="6346926" cy="5143498"/>
            <a:chOff x="2000250" y="0"/>
            <a:chExt cx="6346926" cy="5143498"/>
          </a:xfrm>
        </p:grpSpPr>
        <p:pic>
          <p:nvPicPr>
            <p:cNvPr id="419" name="Google Shape;419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250" y="0"/>
              <a:ext cx="5143498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74225" y="702462"/>
              <a:ext cx="5472951" cy="4315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Google Shape;421;p46"/>
          <p:cNvSpPr txBox="1"/>
          <p:nvPr>
            <p:ph type="title"/>
          </p:nvPr>
        </p:nvSpPr>
        <p:spPr>
          <a:xfrm>
            <a:off x="1638175" y="260715"/>
            <a:ext cx="58642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RollingUpdate Deployment</a:t>
            </a:r>
            <a:endParaRPr sz="3600"/>
          </a:p>
        </p:txBody>
      </p:sp>
      <p:sp>
        <p:nvSpPr>
          <p:cNvPr id="422" name="Google Shape;422;p46"/>
          <p:cNvSpPr txBox="1"/>
          <p:nvPr/>
        </p:nvSpPr>
        <p:spPr>
          <a:xfrm>
            <a:off x="830749" y="1462480"/>
            <a:ext cx="3688715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out of old Pods managed by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maxSurge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maxUnavailable.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23" name="Google Shape;423;p46"/>
          <p:cNvGraphicFramePr/>
          <p:nvPr/>
        </p:nvGraphicFramePr>
        <p:xfrm>
          <a:off x="447675" y="2187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{3AA516BF-F147-4EC2-AFD6-ABA2D6FDC01E}</a:tableStyleId>
              </a:tblPr>
              <a:tblGrid>
                <a:gridCol w="2228850"/>
                <a:gridCol w="619125"/>
                <a:gridCol w="579125"/>
                <a:gridCol w="496575"/>
              </a:tblGrid>
              <a:tr h="53997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1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R1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3175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676677fff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34625" marB="0" marR="0" marL="0"/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5223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R2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3175" rtl="0" algn="l">
                        <a:lnSpc>
                          <a:spcPct val="119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54f7ff7d6d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75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replicaset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0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DESIRED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47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55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55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13359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55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	2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8288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213359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66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	2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335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025"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07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pods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RESTARTS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144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mydep-54f7ff7d6d-9gvll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mydep-54f7ff7d6d-cqvlq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mydep-6766777fff-9r2zn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595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mydep-6766777fff-hsfz9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4" name="Google Shape;424;p46"/>
          <p:cNvSpPr/>
          <p:nvPr/>
        </p:nvSpPr>
        <p:spPr>
          <a:xfrm>
            <a:off x="457200" y="2187599"/>
            <a:ext cx="2032000" cy="1062355"/>
          </a:xfrm>
          <a:custGeom>
            <a:rect b="b" l="l" r="r" t="t"/>
            <a:pathLst>
              <a:path extrusionOk="0" h="1062355" w="2032000">
                <a:moveTo>
                  <a:pt x="0" y="0"/>
                </a:moveTo>
                <a:lnTo>
                  <a:pt x="2031899" y="0"/>
                </a:lnTo>
                <a:lnTo>
                  <a:pt x="2031899" y="1062299"/>
                </a:lnTo>
                <a:lnTo>
                  <a:pt x="0" y="10622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7"/>
          <p:cNvSpPr txBox="1"/>
          <p:nvPr>
            <p:ph type="title"/>
          </p:nvPr>
        </p:nvSpPr>
        <p:spPr>
          <a:xfrm>
            <a:off x="1638175" y="260715"/>
            <a:ext cx="58642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RollingUpdate Deployment</a:t>
            </a:r>
            <a:endParaRPr sz="3600"/>
          </a:p>
        </p:txBody>
      </p:sp>
      <p:sp>
        <p:nvSpPr>
          <p:cNvPr id="431" name="Google Shape;431;p47"/>
          <p:cNvSpPr txBox="1"/>
          <p:nvPr/>
        </p:nvSpPr>
        <p:spPr>
          <a:xfrm>
            <a:off x="830749" y="1462480"/>
            <a:ext cx="3688715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out of old Pods managed by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maxSurge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maxUnavailable.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32" name="Google Shape;432;p47"/>
          <p:cNvGraphicFramePr/>
          <p:nvPr/>
        </p:nvGraphicFramePr>
        <p:xfrm>
          <a:off x="447675" y="2187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{3AA516BF-F147-4EC2-AFD6-ABA2D6FDC01E}</a:tableStyleId>
              </a:tblPr>
              <a:tblGrid>
                <a:gridCol w="2228850"/>
                <a:gridCol w="619125"/>
                <a:gridCol w="579125"/>
                <a:gridCol w="496575"/>
              </a:tblGrid>
              <a:tr h="53997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1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R1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3175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676677fff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34625" marB="0" marR="0" marL="0"/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5223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R2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3175" rtl="0" algn="l">
                        <a:lnSpc>
                          <a:spcPct val="119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54f7ff7d6d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148650"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55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replicaset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0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DESIRED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66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45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45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92075" rtl="0" algn="r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45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	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8288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92075" rtl="0" algn="r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84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	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335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550"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9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pods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41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75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RESTARTS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75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1440" marR="0" rtl="0" algn="l">
                        <a:lnSpc>
                          <a:spcPct val="10937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275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mydep-54f7ff7d6d-9gvll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mydep-54f7ff7d6d-cqvlq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mydep-54f7ff7d6d-gccr6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580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mydep-6766777fff-9r2zn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33" name="Google Shape;43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4225" y="702493"/>
            <a:ext cx="5472951" cy="444100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7"/>
          <p:cNvSpPr/>
          <p:nvPr/>
        </p:nvSpPr>
        <p:spPr>
          <a:xfrm>
            <a:off x="457200" y="2187599"/>
            <a:ext cx="2032000" cy="1062355"/>
          </a:xfrm>
          <a:custGeom>
            <a:rect b="b" l="l" r="r" t="t"/>
            <a:pathLst>
              <a:path extrusionOk="0" h="1062355" w="2032000">
                <a:moveTo>
                  <a:pt x="0" y="0"/>
                </a:moveTo>
                <a:lnTo>
                  <a:pt x="2031899" y="0"/>
                </a:lnTo>
                <a:lnTo>
                  <a:pt x="2031899" y="1062299"/>
                </a:lnTo>
                <a:lnTo>
                  <a:pt x="0" y="10622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8"/>
          <p:cNvSpPr txBox="1"/>
          <p:nvPr>
            <p:ph type="title"/>
          </p:nvPr>
        </p:nvSpPr>
        <p:spPr>
          <a:xfrm>
            <a:off x="1638175" y="260715"/>
            <a:ext cx="58642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RollingUpdate Deployment</a:t>
            </a:r>
            <a:endParaRPr sz="3600"/>
          </a:p>
        </p:txBody>
      </p:sp>
      <p:sp>
        <p:nvSpPr>
          <p:cNvPr id="441" name="Google Shape;441;p48"/>
          <p:cNvSpPr txBox="1"/>
          <p:nvPr/>
        </p:nvSpPr>
        <p:spPr>
          <a:xfrm>
            <a:off x="830749" y="1462480"/>
            <a:ext cx="3688715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out of old Pods managed by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maxSurge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maxUnavailable.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42" name="Google Shape;442;p48"/>
          <p:cNvGraphicFramePr/>
          <p:nvPr/>
        </p:nvGraphicFramePr>
        <p:xfrm>
          <a:off x="447675" y="2187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{3AA516BF-F147-4EC2-AFD6-ABA2D6FDC01E}</a:tableStyleId>
              </a:tblPr>
              <a:tblGrid>
                <a:gridCol w="2228850"/>
                <a:gridCol w="619125"/>
                <a:gridCol w="579125"/>
                <a:gridCol w="496575"/>
              </a:tblGrid>
              <a:tr h="53997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1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R1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3175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676677fff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34625" marB="0" marR="0" marL="0"/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5223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R2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3175" rtl="0" algn="l">
                        <a:lnSpc>
                          <a:spcPct val="119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54f7ff7d6d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149350"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5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replicaset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0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DESIRED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602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380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380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92075" rtl="0" algn="r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380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	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8288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92075" rtl="0" algn="r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81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	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335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250"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0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pods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12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25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RESTARTS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25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144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25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mydep-54f7ff7d6d-9gvll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mydep-54f7ff7d6d-cqvlq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305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mydep-54f7ff7d6d-gccr6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3" name="Google Shape;44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6012" y="699550"/>
            <a:ext cx="5472976" cy="444394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8"/>
          <p:cNvSpPr/>
          <p:nvPr/>
        </p:nvSpPr>
        <p:spPr>
          <a:xfrm>
            <a:off x="457200" y="2187599"/>
            <a:ext cx="2032000" cy="1062355"/>
          </a:xfrm>
          <a:custGeom>
            <a:rect b="b" l="l" r="r" t="t"/>
            <a:pathLst>
              <a:path extrusionOk="0" h="1062355" w="2032000">
                <a:moveTo>
                  <a:pt x="0" y="0"/>
                </a:moveTo>
                <a:lnTo>
                  <a:pt x="2031899" y="0"/>
                </a:lnTo>
                <a:lnTo>
                  <a:pt x="2031899" y="1062299"/>
                </a:lnTo>
                <a:lnTo>
                  <a:pt x="0" y="10622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9"/>
          <p:cNvSpPr txBox="1"/>
          <p:nvPr>
            <p:ph type="title"/>
          </p:nvPr>
        </p:nvSpPr>
        <p:spPr>
          <a:xfrm>
            <a:off x="1638175" y="260715"/>
            <a:ext cx="58642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RollingUpdate Deployment</a:t>
            </a:r>
            <a:endParaRPr sz="3600"/>
          </a:p>
        </p:txBody>
      </p:sp>
      <p:sp>
        <p:nvSpPr>
          <p:cNvPr id="451" name="Google Shape;451;p49"/>
          <p:cNvSpPr txBox="1"/>
          <p:nvPr/>
        </p:nvSpPr>
        <p:spPr>
          <a:xfrm>
            <a:off x="830749" y="1462480"/>
            <a:ext cx="3720465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Updated to new deployment revision  completed.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2" name="Google Shape;452;p49"/>
          <p:cNvGraphicFramePr/>
          <p:nvPr/>
        </p:nvGraphicFramePr>
        <p:xfrm>
          <a:off x="447675" y="2187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{3AA516BF-F147-4EC2-AFD6-ABA2D6FDC01E}</a:tableStyleId>
              </a:tblPr>
              <a:tblGrid>
                <a:gridCol w="2228850"/>
                <a:gridCol w="619125"/>
                <a:gridCol w="579125"/>
                <a:gridCol w="496575"/>
              </a:tblGrid>
              <a:tr h="53997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1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R1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3175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676677fff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34625" marB="0" marR="0" marL="0"/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5223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1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R2 pod-template-hash: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85725" marR="3175" rtl="0" algn="l">
                        <a:lnSpc>
                          <a:spcPct val="11928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54f7ff7d6d</a:t>
                      </a:r>
                      <a:endParaRPr sz="14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</a:tr>
              <a:tr h="148175"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85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replicaset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0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DESIRED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66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45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45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92075" rtl="0" algn="r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45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	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18288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92075" rtl="0" algn="r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587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mydep-6766777fff	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3359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5h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5"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20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$ kubectl get pods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	READY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1275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25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RESTARTS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25" marB="0" marR="0" marL="0"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144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AGE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25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mydep-54f7ff7d6d-9gvll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mydep-54f7ff7d6d-cqvlq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13050">
                <a:tc>
                  <a:txBody>
                    <a:bodyPr/>
                    <a:lstStyle/>
                    <a:p>
                      <a:pPr indent="0" lvl="0" marL="85725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mydep-54f7ff7d6d-gccr6	1/1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3175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Running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783E04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7s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3" name="Google Shape;45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0250" y="1543382"/>
            <a:ext cx="5504500" cy="269032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/>
          <p:nvPr/>
        </p:nvSpPr>
        <p:spPr>
          <a:xfrm>
            <a:off x="457200" y="2187599"/>
            <a:ext cx="2032000" cy="1062355"/>
          </a:xfrm>
          <a:custGeom>
            <a:rect b="b" l="l" r="r" t="t"/>
            <a:pathLst>
              <a:path extrusionOk="0" h="1062355" w="2032000">
                <a:moveTo>
                  <a:pt x="0" y="0"/>
                </a:moveTo>
                <a:lnTo>
                  <a:pt x="2031899" y="0"/>
                </a:lnTo>
                <a:lnTo>
                  <a:pt x="2031899" y="1062299"/>
                </a:lnTo>
                <a:lnTo>
                  <a:pt x="0" y="10622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/>
          <p:nvPr>
            <p:ph type="title"/>
          </p:nvPr>
        </p:nvSpPr>
        <p:spPr>
          <a:xfrm>
            <a:off x="1866106" y="1547530"/>
            <a:ext cx="5410200" cy="2218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660400" lvl="0" marL="672465" marR="5080" rtl="0" algn="l">
              <a:lnSpc>
                <a:spcPct val="11986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Architecture  Overview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50"/>
          <p:cNvGrpSpPr/>
          <p:nvPr/>
        </p:nvGrpSpPr>
        <p:grpSpPr>
          <a:xfrm>
            <a:off x="0" y="0"/>
            <a:ext cx="9144463" cy="4412946"/>
            <a:chOff x="0" y="0"/>
            <a:chExt cx="9144463" cy="4412946"/>
          </a:xfrm>
        </p:grpSpPr>
        <p:sp>
          <p:nvSpPr>
            <p:cNvPr id="460" name="Google Shape;460;p50"/>
            <p:cNvSpPr/>
            <p:nvPr/>
          </p:nvSpPr>
          <p:spPr>
            <a:xfrm>
              <a:off x="4273" y="0"/>
              <a:ext cx="9140190" cy="4356100"/>
            </a:xfrm>
            <a:custGeom>
              <a:rect b="b" l="l" r="r" t="t"/>
              <a:pathLst>
                <a:path extrusionOk="0" h="4356100" w="9140190">
                  <a:moveTo>
                    <a:pt x="0" y="4355795"/>
                  </a:moveTo>
                  <a:lnTo>
                    <a:pt x="9139725" y="4355795"/>
                  </a:lnTo>
                  <a:lnTo>
                    <a:pt x="9139725" y="0"/>
                  </a:lnTo>
                  <a:lnTo>
                    <a:pt x="0" y="0"/>
                  </a:lnTo>
                  <a:lnTo>
                    <a:pt x="0" y="4355795"/>
                  </a:lnTo>
                  <a:close/>
                </a:path>
              </a:pathLst>
            </a:custGeom>
            <a:solidFill>
              <a:srgbClr val="2388D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0" y="4355796"/>
              <a:ext cx="9144000" cy="57150"/>
            </a:xfrm>
            <a:custGeom>
              <a:rect b="b" l="l" r="r" t="t"/>
              <a:pathLst>
                <a:path extrusionOk="0" h="57150" w="9144000">
                  <a:moveTo>
                    <a:pt x="0" y="0"/>
                  </a:moveTo>
                  <a:lnTo>
                    <a:pt x="9143999" y="0"/>
                  </a:lnTo>
                  <a:lnTo>
                    <a:pt x="9143999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11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2" name="Google Shape;462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0600" y="0"/>
              <a:ext cx="6883399" cy="4362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" name="Google Shape;463;p50"/>
          <p:cNvSpPr txBox="1"/>
          <p:nvPr/>
        </p:nvSpPr>
        <p:spPr>
          <a:xfrm>
            <a:off x="530225" y="4470190"/>
            <a:ext cx="25908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388DB"/>
                </a:solidFill>
                <a:latin typeface="Arial"/>
                <a:ea typeface="Arial"/>
                <a:cs typeface="Arial"/>
                <a:sym typeface="Arial"/>
              </a:rPr>
              <a:t>Concepts and Resources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0"/>
          <p:cNvSpPr txBox="1"/>
          <p:nvPr/>
        </p:nvSpPr>
        <p:spPr>
          <a:xfrm>
            <a:off x="1759689" y="2013762"/>
            <a:ext cx="17246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0"/>
          <p:cNvSpPr txBox="1"/>
          <p:nvPr/>
        </p:nvSpPr>
        <p:spPr>
          <a:xfrm>
            <a:off x="4907324" y="1254207"/>
            <a:ext cx="2619375" cy="2200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12750" lvl="0" marL="42481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Volumes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718185" rtl="0" algn="l">
              <a:lnSpc>
                <a:spcPct val="118750"/>
              </a:lnSpc>
              <a:spcBef>
                <a:spcPts val="105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Persistent  Volumes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Persistent  Volume Claims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StorageClass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type="title"/>
          </p:nvPr>
        </p:nvSpPr>
        <p:spPr>
          <a:xfrm>
            <a:off x="530225" y="394215"/>
            <a:ext cx="17246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Storage</a:t>
            </a:r>
            <a:endParaRPr sz="3600"/>
          </a:p>
        </p:txBody>
      </p:sp>
      <p:sp>
        <p:nvSpPr>
          <p:cNvPr id="471" name="Google Shape;471;p51"/>
          <p:cNvSpPr txBox="1"/>
          <p:nvPr/>
        </p:nvSpPr>
        <p:spPr>
          <a:xfrm>
            <a:off x="530225" y="1337183"/>
            <a:ext cx="7849234" cy="2353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Pods by themselves are useful, but many workloads  require exchanging data between containers, or persisting  some form of data.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119505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this we have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Volumes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PersistentVolumes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PersistentVolumeClaims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StorageClasses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/>
          <p:nvPr>
            <p:ph type="title"/>
          </p:nvPr>
        </p:nvSpPr>
        <p:spPr>
          <a:xfrm>
            <a:off x="530225" y="394215"/>
            <a:ext cx="19278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Volumes</a:t>
            </a:r>
            <a:endParaRPr sz="3600"/>
          </a:p>
        </p:txBody>
      </p:sp>
      <p:sp>
        <p:nvSpPr>
          <p:cNvPr id="477" name="Google Shape;477;p52"/>
          <p:cNvSpPr txBox="1"/>
          <p:nvPr/>
        </p:nvSpPr>
        <p:spPr>
          <a:xfrm>
            <a:off x="574724" y="1131443"/>
            <a:ext cx="7902575" cy="309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spAutoFit/>
          </a:bodyPr>
          <a:lstStyle/>
          <a:p>
            <a:pPr indent="-412750" lvl="0" marL="424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 that is tied to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Pod’s Lifecycle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5080" rtl="0" algn="l">
              <a:lnSpc>
                <a:spcPct val="11875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pod can have one or more types of volumes attached  to it.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309245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consumed by any of the containers within the  pod.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349250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Survive Pod restarts; however their durability beyond  that is dependent on the Volume Type.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>
            <p:ph type="title"/>
          </p:nvPr>
        </p:nvSpPr>
        <p:spPr>
          <a:xfrm>
            <a:off x="530225" y="394215"/>
            <a:ext cx="311785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Volume Types</a:t>
            </a:r>
            <a:endParaRPr sz="3600"/>
          </a:p>
        </p:txBody>
      </p:sp>
      <p:sp>
        <p:nvSpPr>
          <p:cNvPr id="483" name="Google Shape;483;p53"/>
          <p:cNvSpPr txBox="1"/>
          <p:nvPr/>
        </p:nvSpPr>
        <p:spPr>
          <a:xfrm>
            <a:off x="620749" y="1599231"/>
            <a:ext cx="2576830" cy="250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awsElasticBlockStore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azureDisk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azureFile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cephfs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configMap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csi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downwardAPI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emptyDir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fc (fibre channel)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3421099" y="1599231"/>
            <a:ext cx="2221230" cy="250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flexVolume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flocker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gcePersistentDisk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gitRepo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glusterfs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hostPath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iscsi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nfs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5823949" y="1599231"/>
            <a:ext cx="2741930" cy="2509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persistentVolumeClaim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projected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portworxVolume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quobyte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rbd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scaleIO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secret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storageos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vsphereVolume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53"/>
          <p:cNvGrpSpPr/>
          <p:nvPr/>
        </p:nvGrpSpPr>
        <p:grpSpPr>
          <a:xfrm>
            <a:off x="573899" y="4609624"/>
            <a:ext cx="268605" cy="261620"/>
            <a:chOff x="573899" y="4609624"/>
            <a:chExt cx="268605" cy="261620"/>
          </a:xfrm>
        </p:grpSpPr>
        <p:sp>
          <p:nvSpPr>
            <p:cNvPr id="487" name="Google Shape;487;p53"/>
            <p:cNvSpPr/>
            <p:nvPr/>
          </p:nvSpPr>
          <p:spPr>
            <a:xfrm>
              <a:off x="573899" y="4609624"/>
              <a:ext cx="268605" cy="261620"/>
            </a:xfrm>
            <a:custGeom>
              <a:rect b="b" l="l" r="r" t="t"/>
              <a:pathLst>
                <a:path extrusionOk="0" h="261620" w="268605">
                  <a:moveTo>
                    <a:pt x="2684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68499" y="0"/>
                  </a:lnTo>
                  <a:lnTo>
                    <a:pt x="268499" y="26099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3"/>
            <p:cNvSpPr/>
            <p:nvPr/>
          </p:nvSpPr>
          <p:spPr>
            <a:xfrm>
              <a:off x="573899" y="4609624"/>
              <a:ext cx="268605" cy="261620"/>
            </a:xfrm>
            <a:custGeom>
              <a:rect b="b" l="l" r="r" t="t"/>
              <a:pathLst>
                <a:path extrusionOk="0" h="261620" w="268605">
                  <a:moveTo>
                    <a:pt x="0" y="0"/>
                  </a:moveTo>
                  <a:lnTo>
                    <a:pt x="268499" y="0"/>
                  </a:lnTo>
                  <a:lnTo>
                    <a:pt x="2684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" name="Google Shape;489;p53"/>
          <p:cNvSpPr txBox="1"/>
          <p:nvPr/>
        </p:nvSpPr>
        <p:spPr>
          <a:xfrm>
            <a:off x="915425" y="4612238"/>
            <a:ext cx="233108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Persistent Volume Supported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/>
          <p:nvPr>
            <p:ph type="title"/>
          </p:nvPr>
        </p:nvSpPr>
        <p:spPr>
          <a:xfrm>
            <a:off x="530225" y="394215"/>
            <a:ext cx="19278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Volumes</a:t>
            </a:r>
            <a:endParaRPr sz="3600"/>
          </a:p>
        </p:txBody>
      </p:sp>
      <p:sp>
        <p:nvSpPr>
          <p:cNvPr id="495" name="Google Shape;495;p54"/>
          <p:cNvSpPr txBox="1"/>
          <p:nvPr/>
        </p:nvSpPr>
        <p:spPr>
          <a:xfrm>
            <a:off x="620749" y="1264030"/>
            <a:ext cx="4294505" cy="235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-367030" lvl="0" marL="379095" marR="8318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volumes: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list of volume objects to  be attached to the Pod. Every object  within the list must have it’s own  unique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7030" lvl="0" marL="379095" marR="5080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volumeMounts: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container specific  list referencing the Pod volumes by 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along with their desired 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5376124" y="1200150"/>
            <a:ext cx="3310890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090" marR="225679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37160" lvl="0" marL="85090" marR="170815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volume-example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225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793" lvl="0" marL="35941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115951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nginx:stable-alpine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volumeMounts: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159" lvl="1" marL="496569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97205" marR="61087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mountPath: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/usr/share/nginx/html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ReadOnly: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793" lvl="0" marL="35941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115951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alpine:latest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command: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["/bin/sh", "-c"]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args: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97205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true; do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71525" marR="81661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date &gt;&gt; /html/index.html;  sleep 5;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74320" lvl="0" marL="360045" marR="205105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done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volumeMounts: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160" lvl="1" marL="497205" marR="170815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mountPath: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225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160" lvl="0" marL="360045" marR="211963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emptyDir: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type="title"/>
          </p:nvPr>
        </p:nvSpPr>
        <p:spPr>
          <a:xfrm>
            <a:off x="530225" y="394215"/>
            <a:ext cx="19278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Volumes</a:t>
            </a:r>
            <a:endParaRPr sz="3600"/>
          </a:p>
        </p:txBody>
      </p:sp>
      <p:sp>
        <p:nvSpPr>
          <p:cNvPr id="502" name="Google Shape;502;p55"/>
          <p:cNvSpPr txBox="1"/>
          <p:nvPr/>
        </p:nvSpPr>
        <p:spPr>
          <a:xfrm>
            <a:off x="537950" y="1262424"/>
            <a:ext cx="4502150" cy="1268095"/>
          </a:xfrm>
          <a:prstGeom prst="rect">
            <a:avLst/>
          </a:prstGeom>
          <a:noFill/>
          <a:ln cap="flat" cmpd="sng" w="380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67029" lvl="0" marL="461644" marR="208279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volumes: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list of volume objects to  be attached to the Pod. Every object  within the list must have it’s own  unique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3" name="Google Shape;503;p55"/>
          <p:cNvSpPr txBox="1"/>
          <p:nvPr/>
        </p:nvSpPr>
        <p:spPr>
          <a:xfrm>
            <a:off x="620749" y="2492756"/>
            <a:ext cx="4294505" cy="1128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-367030" lvl="0" marL="379095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volumeMounts: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container specific  list referencing the Pod volumes by 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along with their desired 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5376124" y="1200150"/>
            <a:ext cx="3310800" cy="37263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090" marR="225679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37160" lvl="0" marL="85090" marR="170815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volume-example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225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793" lvl="0" marL="35941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115951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nginx:stable-alpine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volumeMounts: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159" lvl="1" marL="496569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97205" marR="61087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mountPath: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/usr/share/nginx/html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ReadOnly: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793" lvl="0" marL="35941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115951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alpine:latest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command: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["/bin/sh", "-c"]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args: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97205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true; do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71525" marR="81661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date &gt;&gt; /html/index.html;  sleep 5;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74320" lvl="0" marL="360045" marR="205105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done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volumeMounts: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160" lvl="1" marL="497205" marR="170815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mountPath: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1750499" y="4312949"/>
            <a:ext cx="1281300" cy="518100"/>
          </a:xfrm>
          <a:prstGeom prst="rect">
            <a:avLst/>
          </a:prstGeom>
          <a:noFill/>
          <a:ln cap="flat" cmpd="sng" w="380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0" lvl="0" marL="11493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160" lvl="0" marL="252095" marR="197485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emptyDir: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/>
          <p:nvPr>
            <p:ph type="title"/>
          </p:nvPr>
        </p:nvSpPr>
        <p:spPr>
          <a:xfrm>
            <a:off x="530225" y="394215"/>
            <a:ext cx="19278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Volumes</a:t>
            </a:r>
            <a:endParaRPr sz="3600"/>
          </a:p>
        </p:txBody>
      </p:sp>
      <p:sp>
        <p:nvSpPr>
          <p:cNvPr id="511" name="Google Shape;511;p56"/>
          <p:cNvSpPr txBox="1"/>
          <p:nvPr/>
        </p:nvSpPr>
        <p:spPr>
          <a:xfrm>
            <a:off x="620749" y="1264030"/>
            <a:ext cx="4215765" cy="1128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-367030" lvl="0" marL="379095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volumes: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list of volume objects to  be attached to the Pod. Every object  within the list must have it’s own  unique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2" name="Google Shape;512;p56"/>
          <p:cNvSpPr txBox="1"/>
          <p:nvPr/>
        </p:nvSpPr>
        <p:spPr>
          <a:xfrm>
            <a:off x="553200" y="2447550"/>
            <a:ext cx="4486910" cy="1313180"/>
          </a:xfrm>
          <a:prstGeom prst="rect">
            <a:avLst/>
          </a:prstGeom>
          <a:noFill/>
          <a:ln cap="flat" cmpd="sng" w="380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5875">
            <a:spAutoFit/>
          </a:bodyPr>
          <a:lstStyle/>
          <a:p>
            <a:pPr indent="-367030" lvl="0" marL="446405" marR="13017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volumeMounts: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container specific  list referencing the Pod volumes by 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along with their desired  </a:t>
            </a: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6"/>
          <p:cNvSpPr txBox="1"/>
          <p:nvPr/>
        </p:nvSpPr>
        <p:spPr>
          <a:xfrm>
            <a:off x="5639749" y="3903150"/>
            <a:ext cx="1405255" cy="501650"/>
          </a:xfrm>
          <a:prstGeom prst="rect">
            <a:avLst/>
          </a:prstGeom>
          <a:noFill/>
          <a:ln cap="flat" cmpd="sng" w="380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9588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volumeMounts: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160" lvl="0" marL="233045" marR="6604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mountPath: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4" name="Google Shape;514;p56"/>
          <p:cNvSpPr txBox="1"/>
          <p:nvPr/>
        </p:nvSpPr>
        <p:spPr>
          <a:xfrm>
            <a:off x="5376124" y="1200150"/>
            <a:ext cx="3310890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090" marR="225679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Pod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37160" lvl="0" marL="85090" marR="170815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volume-example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225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containers: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793" lvl="0" marL="35941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115951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nginx:stable-alpine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volumeMounts: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97205" marR="61087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mountPath: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/usr/share/nginx/html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ReadOnly: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793" lvl="0" marL="35941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60045" marR="115951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image: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alpine:latest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command: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["/bin/sh", "-c"]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args: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97205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true; do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71525" marR="81661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date &gt;&gt; /html/index.html;  sleep 5;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4365" marR="0" rtl="0" algn="l">
              <a:lnSpc>
                <a:spcPct val="113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done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225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volumes: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37160" lvl="0" marL="360045" marR="2119630" rtl="0" algn="l">
              <a:lnSpc>
                <a:spcPct val="116666"/>
              </a:lnSpc>
              <a:spcBef>
                <a:spcPts val="45"/>
              </a:spcBef>
              <a:spcAft>
                <a:spcPts val="0"/>
              </a:spcAft>
              <a:buClr>
                <a:srgbClr val="1155CC"/>
              </a:buClr>
              <a:buSzPts val="900"/>
              <a:buFont typeface="Courier New"/>
              <a:buChar char="-"/>
            </a:pP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html  </a:t>
            </a:r>
            <a:r>
              <a:rPr b="0" i="0" lang="en-US" sz="9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emptyDir: </a:t>
            </a:r>
            <a:r>
              <a:rPr b="0" i="0" lang="en-US" sz="9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7"/>
          <p:cNvSpPr txBox="1"/>
          <p:nvPr>
            <p:ph type="title"/>
          </p:nvPr>
        </p:nvSpPr>
        <p:spPr>
          <a:xfrm>
            <a:off x="530225" y="394215"/>
            <a:ext cx="425640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Persistent Volumes</a:t>
            </a:r>
            <a:endParaRPr sz="3600"/>
          </a:p>
        </p:txBody>
      </p:sp>
      <p:sp>
        <p:nvSpPr>
          <p:cNvPr id="520" name="Google Shape;520;p57"/>
          <p:cNvSpPr txBox="1"/>
          <p:nvPr/>
        </p:nvSpPr>
        <p:spPr>
          <a:xfrm>
            <a:off x="574724" y="1337183"/>
            <a:ext cx="7601584" cy="3458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73152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PersistentVolume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(PV) represents a storage  resource.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5080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PVs are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wide resource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linked to a backing  storage provider: NFS, GCEPersistentDisk, RBD etc.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Generally provisioned by an administrator.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Their lifecycle is handled independently from a pod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19375"/>
              </a:lnSpc>
              <a:spcBef>
                <a:spcPts val="101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CANNOT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attached to a Pod directly. Relies on 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2481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PersistentVolumeClaim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8"/>
          <p:cNvSpPr txBox="1"/>
          <p:nvPr>
            <p:ph type="title"/>
          </p:nvPr>
        </p:nvSpPr>
        <p:spPr>
          <a:xfrm>
            <a:off x="530225" y="394215"/>
            <a:ext cx="537718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PersistentVolumeClaims</a:t>
            </a:r>
            <a:endParaRPr sz="3600"/>
          </a:p>
        </p:txBody>
      </p:sp>
      <p:sp>
        <p:nvSpPr>
          <p:cNvPr id="526" name="Google Shape;526;p58"/>
          <p:cNvSpPr txBox="1"/>
          <p:nvPr/>
        </p:nvSpPr>
        <p:spPr>
          <a:xfrm>
            <a:off x="574724" y="1337183"/>
            <a:ext cx="7781290" cy="2467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12750" lvl="0" marL="42481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PersistentVolumeClaim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(PVC) is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namespaced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2481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 for storage.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5080" rtl="0" algn="l">
              <a:lnSpc>
                <a:spcPct val="11875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Satisfies a set of requirements instead of mapping to a  storage resource directly.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660400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that an application’s ‘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claim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 for storage is  portable across numerous backends or providers.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9"/>
          <p:cNvSpPr txBox="1"/>
          <p:nvPr>
            <p:ph type="title"/>
          </p:nvPr>
        </p:nvSpPr>
        <p:spPr>
          <a:xfrm>
            <a:off x="1154521" y="260715"/>
            <a:ext cx="681799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Persistent Volumes and Claims</a:t>
            </a:r>
            <a:endParaRPr sz="3600"/>
          </a:p>
        </p:txBody>
      </p:sp>
      <p:sp>
        <p:nvSpPr>
          <p:cNvPr id="533" name="Google Shape;533;p59"/>
          <p:cNvSpPr txBox="1"/>
          <p:nvPr/>
        </p:nvSpPr>
        <p:spPr>
          <a:xfrm>
            <a:off x="691607" y="2736980"/>
            <a:ext cx="749300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-64135" lvl="0" marL="762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 Users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9"/>
          <p:cNvSpPr txBox="1"/>
          <p:nvPr/>
        </p:nvSpPr>
        <p:spPr>
          <a:xfrm>
            <a:off x="7647670" y="2736980"/>
            <a:ext cx="786765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1905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 Admins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3850" y="1022937"/>
            <a:ext cx="6036322" cy="40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916937" y="0"/>
            <a:ext cx="7310120" cy="5143499"/>
            <a:chOff x="916937" y="0"/>
            <a:chExt cx="7310120" cy="5143499"/>
          </a:xfrm>
        </p:grpSpPr>
        <p:pic>
          <p:nvPicPr>
            <p:cNvPr id="83" name="Google Shape;8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250" y="0"/>
              <a:ext cx="5143498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6937" y="0"/>
              <a:ext cx="7310120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0"/>
          <p:cNvSpPr txBox="1"/>
          <p:nvPr/>
        </p:nvSpPr>
        <p:spPr>
          <a:xfrm>
            <a:off x="5267275" y="1200150"/>
            <a:ext cx="3515995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000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1577975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PersistentVolume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7640" lvl="0" marL="85725" marR="199771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nfsserver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7640" lvl="0" marL="421005" marR="199771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capacity:  storage: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50Gi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3365" marR="141097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volumeMode: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Filesystem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accessModes: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7640" lvl="0" marL="58801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ourier New"/>
              <a:buChar char="-"/>
            </a:pP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ReadWriteOnce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7640" lvl="0" marL="421005" marR="154305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ourier New"/>
              <a:buChar char="-"/>
            </a:pP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ReadWriteMany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persistentVolumeReclaimPolicy: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Delete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storageClassName: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slow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2729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mountOptions: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7640" lvl="0" marL="58801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ourier New"/>
              <a:buChar char="-"/>
            </a:pP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hard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7640" lvl="0" marL="421005" marR="1997075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ourier New"/>
              <a:buChar char="-"/>
            </a:pP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nfsvers=4.1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nfs: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1005" marR="149479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path: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/exports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server: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172.22.0.42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1" name="Google Shape;541;p60"/>
          <p:cNvSpPr txBox="1"/>
          <p:nvPr>
            <p:ph type="title"/>
          </p:nvPr>
        </p:nvSpPr>
        <p:spPr>
          <a:xfrm>
            <a:off x="530225" y="394215"/>
            <a:ext cx="388048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PersistentVolume</a:t>
            </a:r>
            <a:endParaRPr sz="3600"/>
          </a:p>
        </p:txBody>
      </p:sp>
      <p:sp>
        <p:nvSpPr>
          <p:cNvPr id="542" name="Google Shape;542;p60"/>
          <p:cNvSpPr txBox="1"/>
          <p:nvPr/>
        </p:nvSpPr>
        <p:spPr>
          <a:xfrm>
            <a:off x="620749" y="1264030"/>
            <a:ext cx="4384040" cy="3433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-367030" lvl="0" marL="379095" marR="64071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capacity.storage: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total  amount of available storage.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346075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volumeMode: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type of volume,  this can be either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Filesystem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Block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5080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accessModes: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list of the supported  methods of accessing the volume.  Options include: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ReadWriteOnce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ReadOnlyMany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ReadWriteMany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"/>
          <p:cNvSpPr txBox="1"/>
          <p:nvPr>
            <p:ph type="title"/>
          </p:nvPr>
        </p:nvSpPr>
        <p:spPr>
          <a:xfrm>
            <a:off x="530225" y="394215"/>
            <a:ext cx="388048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PersistentVolume</a:t>
            </a:r>
            <a:endParaRPr sz="3600"/>
          </a:p>
        </p:txBody>
      </p:sp>
      <p:sp>
        <p:nvSpPr>
          <p:cNvPr id="548" name="Google Shape;548;p61"/>
          <p:cNvSpPr txBox="1"/>
          <p:nvPr/>
        </p:nvSpPr>
        <p:spPr>
          <a:xfrm>
            <a:off x="620749" y="1264030"/>
            <a:ext cx="4560570" cy="3709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-367030" lvl="0" marL="379095" marR="59055" rtl="0" algn="just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persistentVolumeReclaimPolicy: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behaviour for PVC’s that have been  deleted. Options include: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836294" marR="0" rtl="0" algn="just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Retain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manual clean-up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836294" marR="200660" rtl="0" algn="just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Delete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storage asset deleted by  provider.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5080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storageClassName: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ptional name of  the storage class that PVC’s can  reference. If provided,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PVC’s  referencing the name consume use it.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705485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mountOptions: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Optional mount  options for the PV.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1"/>
          <p:cNvSpPr txBox="1"/>
          <p:nvPr/>
        </p:nvSpPr>
        <p:spPr>
          <a:xfrm>
            <a:off x="5267275" y="1200150"/>
            <a:ext cx="3515995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000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1577975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PersistentVolume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7640" lvl="0" marL="85725" marR="199771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nfsserver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7640" lvl="0" marL="421005" marR="199771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capacity:  storage: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50Gi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3365" marR="141097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volumeMode: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Filesystem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accessModes: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7640" lvl="0" marL="58801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ourier New"/>
              <a:buChar char="-"/>
            </a:pP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ReadWriteOnce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7640" lvl="0" marL="421005" marR="154305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ourier New"/>
              <a:buChar char="-"/>
            </a:pP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ReadWriteMany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persistentVolumeReclaimPolicy: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Delete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storageClassName: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slow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52729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mountOptions: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7640" lvl="0" marL="58801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ourier New"/>
              <a:buChar char="-"/>
            </a:pP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hard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7640" lvl="0" marL="421005" marR="1997075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100"/>
              <a:buFont typeface="Courier New"/>
              <a:buChar char="-"/>
            </a:pP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nfsvers=4.1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nfs: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1005" marR="149479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path: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/exports  </a:t>
            </a:r>
            <a:r>
              <a:rPr b="0" i="0" lang="en-US" sz="11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server: </a:t>
            </a:r>
            <a:r>
              <a:rPr b="0" i="0" lang="en-US" sz="11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172.22.0.42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2"/>
          <p:cNvSpPr txBox="1"/>
          <p:nvPr>
            <p:ph type="title"/>
          </p:nvPr>
        </p:nvSpPr>
        <p:spPr>
          <a:xfrm>
            <a:off x="530225" y="394215"/>
            <a:ext cx="512318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PersistentVolumeClaim</a:t>
            </a:r>
            <a:endParaRPr sz="3600"/>
          </a:p>
        </p:txBody>
      </p:sp>
      <p:sp>
        <p:nvSpPr>
          <p:cNvPr id="555" name="Google Shape;555;p62"/>
          <p:cNvSpPr txBox="1"/>
          <p:nvPr/>
        </p:nvSpPr>
        <p:spPr>
          <a:xfrm>
            <a:off x="620749" y="1264030"/>
            <a:ext cx="4625975" cy="3433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-367030" lvl="0" marL="379095" marR="1397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accessModes: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selected method of  accessing the storage. This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a  subset of what is defined on the target PV  or Storage Class.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ReadWriteOnce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ReadOnlyMany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ReadWriteMany</a:t>
            </a:r>
            <a:endParaRPr b="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67030" lvl="0" marL="379095" marR="5080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resources.requests.storage: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 desired amount of storage for the claim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107950" rtl="0" algn="l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storageClassName: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name of the  desired Storage Class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2"/>
          <p:cNvSpPr txBox="1"/>
          <p:nvPr/>
        </p:nvSpPr>
        <p:spPr>
          <a:xfrm>
            <a:off x="5512399" y="1200150"/>
            <a:ext cx="3174365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20066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PersistentVolumeClaim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85725" marR="734060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pvc-sc-example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accessModes: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2725" lvl="0" marL="299085" marR="1054100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- ReadWriteOnce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resources: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3360" lvl="0" marL="725805" marR="11607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requests:  storage: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1Gi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845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storageClassName: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slow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3"/>
          <p:cNvSpPr txBox="1"/>
          <p:nvPr>
            <p:ph type="title"/>
          </p:nvPr>
        </p:nvSpPr>
        <p:spPr>
          <a:xfrm>
            <a:off x="530225" y="394215"/>
            <a:ext cx="636270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PVs and PVCs with Selectors</a:t>
            </a:r>
            <a:endParaRPr sz="3600"/>
          </a:p>
        </p:txBody>
      </p:sp>
      <p:sp>
        <p:nvSpPr>
          <p:cNvPr id="562" name="Google Shape;562;p63"/>
          <p:cNvSpPr txBox="1"/>
          <p:nvPr/>
        </p:nvSpPr>
        <p:spPr>
          <a:xfrm>
            <a:off x="457200" y="1200150"/>
            <a:ext cx="3994785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155384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PersistentVolume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1020444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pv-selector-example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labels: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26719" lvl="0" marL="85725" marR="198120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hostpath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3359" lvl="0" marL="512444" marR="219456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capacity:  storage: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2Gi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accessModes: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2725" lvl="0" marL="299085" marR="1873885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- ReadWriteMany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hostPath: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2444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path: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"/mnt/data"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3" name="Google Shape;563;p63"/>
          <p:cNvSpPr txBox="1"/>
          <p:nvPr/>
        </p:nvSpPr>
        <p:spPr>
          <a:xfrm>
            <a:off x="4692273" y="1200150"/>
            <a:ext cx="3994785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1020444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PersistentVolumeClaim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85725" marR="913764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pvc-selector-example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accessModes: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2725" lvl="0" marL="299085" marR="1873885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- ReadWriteMany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resources: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3360" lvl="0" marL="725805" marR="198120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requests:  storage: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1Gi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3359" lvl="0" marL="512444" marR="219392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selector:  matchLabels: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25805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hostpath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 txBox="1"/>
          <p:nvPr>
            <p:ph type="title"/>
          </p:nvPr>
        </p:nvSpPr>
        <p:spPr>
          <a:xfrm>
            <a:off x="530225" y="394215"/>
            <a:ext cx="636270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PVs and PVCs with Selectors</a:t>
            </a:r>
            <a:endParaRPr sz="3600"/>
          </a:p>
        </p:txBody>
      </p:sp>
      <p:sp>
        <p:nvSpPr>
          <p:cNvPr id="569" name="Google Shape;569;p64"/>
          <p:cNvSpPr txBox="1"/>
          <p:nvPr/>
        </p:nvSpPr>
        <p:spPr>
          <a:xfrm>
            <a:off x="457200" y="1200150"/>
            <a:ext cx="3994785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155384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PersistentVolume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1020444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pv-selector-example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labels: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26719" lvl="0" marL="85725" marR="198120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hostpath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3359" lvl="0" marL="512444" marR="219456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capacity:  storage: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2Gi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accessModes: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2725" lvl="0" marL="299085" marR="1873885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- ReadWriteMany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hostPath: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2444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path: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"/mnt/data"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0" name="Google Shape;570;p64"/>
          <p:cNvSpPr txBox="1"/>
          <p:nvPr/>
        </p:nvSpPr>
        <p:spPr>
          <a:xfrm>
            <a:off x="4692273" y="1200150"/>
            <a:ext cx="3994785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1020444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PersistentVolumeClaim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85725" marR="913764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pvc-selector-example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accessModes: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2725" lvl="0" marL="299085" marR="1873885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- ReadWriteMany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resources: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3360" lvl="0" marL="725805" marR="198120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requests:  storage: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1Gi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1" name="Google Shape;571;p64"/>
          <p:cNvSpPr txBox="1"/>
          <p:nvPr/>
        </p:nvSpPr>
        <p:spPr>
          <a:xfrm>
            <a:off x="4998350" y="3911049"/>
            <a:ext cx="2061300" cy="717300"/>
          </a:xfrm>
          <a:prstGeom prst="rect">
            <a:avLst/>
          </a:prstGeom>
          <a:noFill/>
          <a:ln cap="flat" cmpd="sng" w="380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3338" marR="0" rtl="0" algn="l">
              <a:lnSpc>
                <a:spcPct val="111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selector: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13359" lvl="0" marL="480058" marR="79375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matchLabels:  type: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hostpath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5"/>
          <p:cNvSpPr txBox="1"/>
          <p:nvPr>
            <p:ph type="title"/>
          </p:nvPr>
        </p:nvSpPr>
        <p:spPr>
          <a:xfrm>
            <a:off x="530225" y="394215"/>
            <a:ext cx="235902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PV Phases</a:t>
            </a:r>
            <a:endParaRPr sz="3600"/>
          </a:p>
        </p:txBody>
      </p:sp>
      <p:sp>
        <p:nvSpPr>
          <p:cNvPr id="577" name="Google Shape;577;p65"/>
          <p:cNvSpPr txBox="1"/>
          <p:nvPr/>
        </p:nvSpPr>
        <p:spPr>
          <a:xfrm>
            <a:off x="382425" y="1241549"/>
            <a:ext cx="2026920" cy="3726179"/>
          </a:xfrm>
          <a:prstGeom prst="rect">
            <a:avLst/>
          </a:prstGeom>
          <a:solidFill>
            <a:srgbClr val="B6D7A8"/>
          </a:solidFill>
          <a:ln cap="flat" cmpd="sng" w="38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46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Available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" lvl="0" marL="189865" marR="182880" rtl="0" algn="ctr">
              <a:lnSpc>
                <a:spcPct val="119545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PV is ready  and available  to be  consumed.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5"/>
          <p:cNvSpPr txBox="1"/>
          <p:nvPr/>
        </p:nvSpPr>
        <p:spPr>
          <a:xfrm>
            <a:off x="2499962" y="1241549"/>
            <a:ext cx="2026920" cy="3726179"/>
          </a:xfrm>
          <a:prstGeom prst="rect">
            <a:avLst/>
          </a:prstGeom>
          <a:solidFill>
            <a:srgbClr val="FFE499"/>
          </a:solidFill>
          <a:ln cap="flat" cmpd="sng" w="38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46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" lvl="0" marL="120014" marR="113664" rtl="0" algn="ctr">
              <a:lnSpc>
                <a:spcPct val="119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PV has  been bound to  a claim.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65"/>
          <p:cNvSpPr txBox="1"/>
          <p:nvPr/>
        </p:nvSpPr>
        <p:spPr>
          <a:xfrm>
            <a:off x="4617512" y="1241549"/>
            <a:ext cx="2026920" cy="3726179"/>
          </a:xfrm>
          <a:prstGeom prst="rect">
            <a:avLst/>
          </a:prstGeom>
          <a:solidFill>
            <a:srgbClr val="F9CB9B"/>
          </a:solidFill>
          <a:ln cap="flat" cmpd="sng" w="38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46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2395" marR="106679" rtl="0" algn="ctr">
              <a:lnSpc>
                <a:spcPct val="119545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binding  PVC has been  deleted, and  the PV is  pending  reclamation.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5"/>
          <p:cNvSpPr txBox="1"/>
          <p:nvPr/>
        </p:nvSpPr>
        <p:spPr>
          <a:xfrm>
            <a:off x="6735062" y="1241549"/>
            <a:ext cx="2026920" cy="3726179"/>
          </a:xfrm>
          <a:prstGeom prst="rect">
            <a:avLst/>
          </a:prstGeom>
          <a:solidFill>
            <a:srgbClr val="DD7E6B"/>
          </a:solidFill>
          <a:ln cap="flat" cmpd="sng" w="38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46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Failed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" lvl="0" marL="205740" marR="199390" rtl="0" algn="ctr">
              <a:lnSpc>
                <a:spcPct val="119545"/>
              </a:lnSpc>
              <a:spcBef>
                <a:spcPts val="29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error has  been  encountered  attempting to  reclaim the  PV.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6"/>
          <p:cNvSpPr txBox="1"/>
          <p:nvPr>
            <p:ph type="title"/>
          </p:nvPr>
        </p:nvSpPr>
        <p:spPr>
          <a:xfrm>
            <a:off x="530225" y="394215"/>
            <a:ext cx="294259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StorageClass</a:t>
            </a:r>
            <a:endParaRPr sz="3600"/>
          </a:p>
        </p:txBody>
      </p:sp>
      <p:sp>
        <p:nvSpPr>
          <p:cNvPr id="586" name="Google Shape;586;p66"/>
          <p:cNvSpPr txBox="1"/>
          <p:nvPr/>
        </p:nvSpPr>
        <p:spPr>
          <a:xfrm>
            <a:off x="574724" y="1337183"/>
            <a:ext cx="7984490" cy="2467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-412750" lvl="0" marL="42481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 classes are an abstraction on top of an external  storage resource (PV)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172720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hand-in-hand with the external storage system to  enable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provisioning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storage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1703070" rtl="0" algn="l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Eliminates the need for the cluster admin to  pre-provision a PV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67"/>
          <p:cNvGrpSpPr/>
          <p:nvPr/>
        </p:nvGrpSpPr>
        <p:grpSpPr>
          <a:xfrm>
            <a:off x="406337" y="0"/>
            <a:ext cx="8114124" cy="5143498"/>
            <a:chOff x="406337" y="0"/>
            <a:chExt cx="8114124" cy="5143498"/>
          </a:xfrm>
        </p:grpSpPr>
        <p:pic>
          <p:nvPicPr>
            <p:cNvPr id="592" name="Google Shape;592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0250" y="0"/>
              <a:ext cx="5143498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6337" y="1349999"/>
              <a:ext cx="8114124" cy="322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Google Shape;594;p67"/>
          <p:cNvSpPr txBox="1"/>
          <p:nvPr>
            <p:ph type="title"/>
          </p:nvPr>
        </p:nvSpPr>
        <p:spPr>
          <a:xfrm>
            <a:off x="3098179" y="260715"/>
            <a:ext cx="294259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StorageClass</a:t>
            </a:r>
            <a:endParaRPr sz="3600"/>
          </a:p>
        </p:txBody>
      </p:sp>
      <p:sp>
        <p:nvSpPr>
          <p:cNvPr id="595" name="Google Shape;595;p67"/>
          <p:cNvSpPr txBox="1"/>
          <p:nvPr/>
        </p:nvSpPr>
        <p:spPr>
          <a:xfrm>
            <a:off x="2980274" y="4404286"/>
            <a:ext cx="270764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pv: pvc-9df65c6e-1a69-11e8-ae10-080027a3682b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6" name="Google Shape;596;p67"/>
          <p:cNvSpPr txBox="1"/>
          <p:nvPr/>
        </p:nvSpPr>
        <p:spPr>
          <a:xfrm>
            <a:off x="276850" y="2233561"/>
            <a:ext cx="2524760" cy="14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uid: 9df65c6e-1a69-11e8-ae10-080027a3682b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7" name="Google Shape;597;p67"/>
          <p:cNvSpPr txBox="1"/>
          <p:nvPr/>
        </p:nvSpPr>
        <p:spPr>
          <a:xfrm>
            <a:off x="1368575" y="1181353"/>
            <a:ext cx="600710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675">
            <a:spAutoFit/>
          </a:bodyPr>
          <a:lstStyle/>
          <a:p>
            <a:pPr indent="0" lvl="0" marL="4043679" marR="508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StorageClass provisions  request through API with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68275" rtl="0" algn="l">
              <a:lnSpc>
                <a:spcPct val="79444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PVC makes a request of	</a:t>
            </a:r>
            <a:r>
              <a:rPr b="1" baseline="3000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storage system. 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StorageClass.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7"/>
          <p:cNvSpPr txBox="1"/>
          <p:nvPr/>
        </p:nvSpPr>
        <p:spPr>
          <a:xfrm>
            <a:off x="6079850" y="3929929"/>
            <a:ext cx="2225675" cy="570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675">
            <a:spAutoFit/>
          </a:bodyPr>
          <a:lstStyle/>
          <a:p>
            <a:pPr indent="0" lvl="0" marL="12700" marR="508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External storage system  creates a PV strictly satisfying  the PVC request.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7"/>
          <p:cNvSpPr txBox="1"/>
          <p:nvPr/>
        </p:nvSpPr>
        <p:spPr>
          <a:xfrm>
            <a:off x="956925" y="3524054"/>
            <a:ext cx="1976120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675">
            <a:spAutoFit/>
          </a:bodyPr>
          <a:lstStyle/>
          <a:p>
            <a:pPr indent="0" lvl="0" marL="12700" marR="508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provisioned PV is bound  to requesting PVC.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8"/>
          <p:cNvSpPr txBox="1"/>
          <p:nvPr>
            <p:ph type="title"/>
          </p:nvPr>
        </p:nvSpPr>
        <p:spPr>
          <a:xfrm>
            <a:off x="530225" y="394215"/>
            <a:ext cx="294259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StorageClass</a:t>
            </a:r>
            <a:endParaRPr sz="3600"/>
          </a:p>
        </p:txBody>
      </p:sp>
      <p:sp>
        <p:nvSpPr>
          <p:cNvPr id="605" name="Google Shape;605;p68"/>
          <p:cNvSpPr txBox="1"/>
          <p:nvPr/>
        </p:nvSpPr>
        <p:spPr>
          <a:xfrm>
            <a:off x="620749" y="1264030"/>
            <a:ext cx="4326255" cy="3308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-367030" lvl="0" marL="379095" marR="5080" rtl="0" algn="just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provisioner: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Defines the ‘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 to  be used for provisioning of the external  storage.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14795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parameters: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hash of the various  configuration parameters for the  provisioner.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9271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reclaimPolicy: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behaviour for  the backing storage when the PVC is  deleted.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Retain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manual clean-up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1" marL="836294" marR="357505" rtl="0" algn="l">
              <a:lnSpc>
                <a:spcPct val="103299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Delete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storage asset deleted by  provider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8"/>
          <p:cNvSpPr txBox="1"/>
          <p:nvPr/>
        </p:nvSpPr>
        <p:spPr>
          <a:xfrm>
            <a:off x="5089199" y="1200150"/>
            <a:ext cx="3597910" cy="3726179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6350">
            <a:spAutoFit/>
          </a:bodyPr>
          <a:lstStyle/>
          <a:p>
            <a:pPr indent="0" lvl="0" marL="85725" marR="852169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StorageClass  </a:t>
            </a: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storage.k8s.io/v1  </a:t>
            </a: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68605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standard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486409" rtl="0" algn="l">
              <a:lnSpc>
                <a:spcPct val="119166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provisioner: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kubernetes.io/gce-pd  </a:t>
            </a: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parameters: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68605" marR="0" rtl="0" algn="l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pd-standard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82880" lvl="0" marL="85725" marR="120650" rtl="0" algn="l">
              <a:lnSpc>
                <a:spcPct val="119166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zones: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us-central1-a, us-central1-b  </a:t>
            </a:r>
            <a:r>
              <a:rPr b="0" i="0" lang="en-US" sz="12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reclaimPolicy: </a:t>
            </a:r>
            <a:r>
              <a:rPr b="0" i="0" lang="en-US" sz="12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9"/>
          <p:cNvSpPr txBox="1"/>
          <p:nvPr>
            <p:ph type="title"/>
          </p:nvPr>
        </p:nvSpPr>
        <p:spPr>
          <a:xfrm>
            <a:off x="530225" y="394215"/>
            <a:ext cx="558292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Available StorageClasses</a:t>
            </a:r>
            <a:endParaRPr sz="3600"/>
          </a:p>
        </p:txBody>
      </p:sp>
      <p:sp>
        <p:nvSpPr>
          <p:cNvPr id="612" name="Google Shape;612;p69"/>
          <p:cNvSpPr txBox="1"/>
          <p:nvPr>
            <p:ph idx="2" type="body"/>
          </p:nvPr>
        </p:nvSpPr>
        <p:spPr>
          <a:xfrm>
            <a:off x="5086774" y="1554731"/>
            <a:ext cx="2573020" cy="278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iSCSI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1155CC"/>
                </a:solidFill>
              </a:rPr>
              <a:t>PhotonPersistentDisk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1155CC"/>
                </a:solidFill>
              </a:rPr>
              <a:t>Quobyte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NFS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1155CC"/>
                </a:solidFill>
              </a:rPr>
              <a:t>RBD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1155CC"/>
                </a:solidFill>
              </a:rPr>
              <a:t>VsphereVolume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1155CC"/>
                </a:solidFill>
              </a:rPr>
              <a:t>PortworxVolume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1155CC"/>
                </a:solidFill>
              </a:rPr>
              <a:t>ScaleIO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1155CC"/>
                </a:solidFill>
              </a:rPr>
              <a:t>StorageOS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/>
              <a:t>Local</a:t>
            </a:r>
            <a:endParaRPr/>
          </a:p>
        </p:txBody>
      </p:sp>
      <p:grpSp>
        <p:nvGrpSpPr>
          <p:cNvPr id="613" name="Google Shape;613;p69"/>
          <p:cNvGrpSpPr/>
          <p:nvPr/>
        </p:nvGrpSpPr>
        <p:grpSpPr>
          <a:xfrm>
            <a:off x="1639799" y="4624549"/>
            <a:ext cx="268605" cy="261620"/>
            <a:chOff x="1639799" y="4624549"/>
            <a:chExt cx="268605" cy="261620"/>
          </a:xfrm>
        </p:grpSpPr>
        <p:sp>
          <p:nvSpPr>
            <p:cNvPr id="614" name="Google Shape;614;p69"/>
            <p:cNvSpPr/>
            <p:nvPr/>
          </p:nvSpPr>
          <p:spPr>
            <a:xfrm>
              <a:off x="1639799" y="4624549"/>
              <a:ext cx="268605" cy="261620"/>
            </a:xfrm>
            <a:custGeom>
              <a:rect b="b" l="l" r="r" t="t"/>
              <a:pathLst>
                <a:path extrusionOk="0" h="261620" w="268605">
                  <a:moveTo>
                    <a:pt x="268499" y="260999"/>
                  </a:moveTo>
                  <a:lnTo>
                    <a:pt x="0" y="260999"/>
                  </a:lnTo>
                  <a:lnTo>
                    <a:pt x="0" y="0"/>
                  </a:lnTo>
                  <a:lnTo>
                    <a:pt x="268499" y="0"/>
                  </a:lnTo>
                  <a:lnTo>
                    <a:pt x="268499" y="26099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9"/>
            <p:cNvSpPr/>
            <p:nvPr/>
          </p:nvSpPr>
          <p:spPr>
            <a:xfrm>
              <a:off x="1639799" y="4624549"/>
              <a:ext cx="268605" cy="261620"/>
            </a:xfrm>
            <a:custGeom>
              <a:rect b="b" l="l" r="r" t="t"/>
              <a:pathLst>
                <a:path extrusionOk="0" h="261620" w="268605">
                  <a:moveTo>
                    <a:pt x="0" y="0"/>
                  </a:moveTo>
                  <a:lnTo>
                    <a:pt x="268499" y="0"/>
                  </a:lnTo>
                  <a:lnTo>
                    <a:pt x="268499" y="260999"/>
                  </a:lnTo>
                  <a:lnTo>
                    <a:pt x="0" y="2609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p69"/>
          <p:cNvSpPr txBox="1"/>
          <p:nvPr>
            <p:ph idx="1" type="body"/>
          </p:nvPr>
        </p:nvSpPr>
        <p:spPr>
          <a:xfrm>
            <a:off x="1654499" y="1554731"/>
            <a:ext cx="2687320" cy="331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/>
              <a:t>AWSElasticBlockStore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/>
              <a:t>AzureFile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/>
              <a:t>AzureDisk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00000"/>
                </a:solidFill>
              </a:rPr>
              <a:t>CephFS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/>
              <a:t>Cinder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00000"/>
                </a:solidFill>
              </a:rPr>
              <a:t>FC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000000"/>
                </a:solidFill>
              </a:rPr>
              <a:t>FlexVolume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/>
              <a:t>Flocker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/>
              <a:t>GCEPersistentDisk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Arial"/>
              <a:buChar char="●"/>
            </a:pPr>
            <a:r>
              <a:rPr lang="en-US"/>
              <a:t>Glusterfs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100"/>
          </a:p>
          <a:p>
            <a:pPr indent="0" lvl="0" marL="3390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000000"/>
                </a:solidFill>
              </a:rPr>
              <a:t>Internal Provisioner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7"/>
          <p:cNvGrpSpPr/>
          <p:nvPr/>
        </p:nvGrpSpPr>
        <p:grpSpPr>
          <a:xfrm>
            <a:off x="0" y="0"/>
            <a:ext cx="9144463" cy="4412946"/>
            <a:chOff x="0" y="0"/>
            <a:chExt cx="9144463" cy="4412946"/>
          </a:xfrm>
        </p:grpSpPr>
        <p:sp>
          <p:nvSpPr>
            <p:cNvPr id="90" name="Google Shape;90;p7"/>
            <p:cNvSpPr/>
            <p:nvPr/>
          </p:nvSpPr>
          <p:spPr>
            <a:xfrm>
              <a:off x="4273" y="0"/>
              <a:ext cx="9140190" cy="4356100"/>
            </a:xfrm>
            <a:custGeom>
              <a:rect b="b" l="l" r="r" t="t"/>
              <a:pathLst>
                <a:path extrusionOk="0" h="4356100" w="9140190">
                  <a:moveTo>
                    <a:pt x="0" y="4355795"/>
                  </a:moveTo>
                  <a:lnTo>
                    <a:pt x="9139725" y="4355795"/>
                  </a:lnTo>
                  <a:lnTo>
                    <a:pt x="9139725" y="0"/>
                  </a:lnTo>
                  <a:lnTo>
                    <a:pt x="0" y="0"/>
                  </a:lnTo>
                  <a:lnTo>
                    <a:pt x="0" y="4355795"/>
                  </a:lnTo>
                  <a:close/>
                </a:path>
              </a:pathLst>
            </a:custGeom>
            <a:solidFill>
              <a:srgbClr val="2388D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0" y="4355796"/>
              <a:ext cx="9144000" cy="57150"/>
            </a:xfrm>
            <a:custGeom>
              <a:rect b="b" l="l" r="r" t="t"/>
              <a:pathLst>
                <a:path extrusionOk="0" h="57150" w="9144000">
                  <a:moveTo>
                    <a:pt x="0" y="0"/>
                  </a:moveTo>
                  <a:lnTo>
                    <a:pt x="9143999" y="0"/>
                  </a:lnTo>
                  <a:lnTo>
                    <a:pt x="9143999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11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" name="Google Shape;92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0600" y="0"/>
              <a:ext cx="6883399" cy="4362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7"/>
          <p:cNvSpPr txBox="1"/>
          <p:nvPr/>
        </p:nvSpPr>
        <p:spPr>
          <a:xfrm>
            <a:off x="530225" y="4461046"/>
            <a:ext cx="448310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2388DB"/>
                </a:solidFill>
                <a:latin typeface="Arial"/>
                <a:ea typeface="Arial"/>
                <a:cs typeface="Arial"/>
                <a:sym typeface="Arial"/>
              </a:rPr>
              <a:t>Architecture Overview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"/>
          <p:cNvSpPr txBox="1"/>
          <p:nvPr/>
        </p:nvSpPr>
        <p:spPr>
          <a:xfrm>
            <a:off x="1124788" y="1737537"/>
            <a:ext cx="2991485" cy="1126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-89535" lvl="0" marL="1016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Control Plane  Components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0"/>
          <p:cNvSpPr/>
          <p:nvPr/>
        </p:nvSpPr>
        <p:spPr>
          <a:xfrm>
            <a:off x="-1" y="796621"/>
            <a:ext cx="9144000" cy="4347210"/>
          </a:xfrm>
          <a:custGeom>
            <a:rect b="b" l="l" r="r" t="t"/>
            <a:pathLst>
              <a:path extrusionOk="0" h="4347210" w="9144000">
                <a:moveTo>
                  <a:pt x="0" y="4346878"/>
                </a:moveTo>
                <a:lnTo>
                  <a:pt x="9144000" y="4346878"/>
                </a:lnTo>
                <a:lnTo>
                  <a:pt x="9144000" y="0"/>
                </a:lnTo>
                <a:lnTo>
                  <a:pt x="0" y="0"/>
                </a:lnTo>
                <a:lnTo>
                  <a:pt x="0" y="4346878"/>
                </a:lnTo>
                <a:close/>
              </a:path>
            </a:pathLst>
          </a:custGeom>
          <a:solidFill>
            <a:srgbClr val="2388D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70"/>
          <p:cNvGrpSpPr/>
          <p:nvPr/>
        </p:nvGrpSpPr>
        <p:grpSpPr>
          <a:xfrm>
            <a:off x="-1" y="737100"/>
            <a:ext cx="9144001" cy="4384424"/>
            <a:chOff x="-1" y="737100"/>
            <a:chExt cx="9144001" cy="4384424"/>
          </a:xfrm>
        </p:grpSpPr>
        <p:sp>
          <p:nvSpPr>
            <p:cNvPr id="623" name="Google Shape;623;p70"/>
            <p:cNvSpPr/>
            <p:nvPr/>
          </p:nvSpPr>
          <p:spPr>
            <a:xfrm>
              <a:off x="-1" y="737100"/>
              <a:ext cx="9144000" cy="2540"/>
            </a:xfrm>
            <a:custGeom>
              <a:rect b="b" l="l" r="r" t="t"/>
              <a:pathLst>
                <a:path extrusionOk="0" h="2540" w="9144000">
                  <a:moveTo>
                    <a:pt x="0" y="2371"/>
                  </a:moveTo>
                  <a:lnTo>
                    <a:pt x="9144000" y="2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371"/>
                  </a:lnTo>
                  <a:close/>
                </a:path>
              </a:pathLst>
            </a:custGeom>
            <a:solidFill>
              <a:srgbClr val="2388D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0"/>
            <p:cNvSpPr/>
            <p:nvPr/>
          </p:nvSpPr>
          <p:spPr>
            <a:xfrm>
              <a:off x="0" y="739471"/>
              <a:ext cx="9144000" cy="57150"/>
            </a:xfrm>
            <a:custGeom>
              <a:rect b="b" l="l" r="r" t="t"/>
              <a:pathLst>
                <a:path extrusionOk="0" h="57150" w="9144000">
                  <a:moveTo>
                    <a:pt x="0" y="0"/>
                  </a:moveTo>
                  <a:lnTo>
                    <a:pt x="9143999" y="0"/>
                  </a:lnTo>
                  <a:lnTo>
                    <a:pt x="9143999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11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5" name="Google Shape;625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6325" y="759075"/>
              <a:ext cx="6887674" cy="4362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" name="Google Shape;626;p70"/>
          <p:cNvSpPr txBox="1"/>
          <p:nvPr/>
        </p:nvSpPr>
        <p:spPr>
          <a:xfrm>
            <a:off x="382625" y="178240"/>
            <a:ext cx="7188834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388DB"/>
                </a:solidFill>
                <a:latin typeface="Arial"/>
                <a:ea typeface="Arial"/>
                <a:cs typeface="Arial"/>
                <a:sym typeface="Arial"/>
              </a:rPr>
              <a:t>Lab - github.com/mrbobbytables/k8s-intro-tutorials/blob/master/storage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70"/>
          <p:cNvSpPr txBox="1"/>
          <p:nvPr/>
        </p:nvSpPr>
        <p:spPr>
          <a:xfrm>
            <a:off x="1028310" y="2475562"/>
            <a:ext cx="2886710" cy="1126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-482600" lvl="0" marL="494665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Working with  Volumes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71"/>
          <p:cNvGrpSpPr/>
          <p:nvPr/>
        </p:nvGrpSpPr>
        <p:grpSpPr>
          <a:xfrm>
            <a:off x="0" y="0"/>
            <a:ext cx="9144463" cy="4412946"/>
            <a:chOff x="0" y="0"/>
            <a:chExt cx="9144463" cy="4412946"/>
          </a:xfrm>
        </p:grpSpPr>
        <p:sp>
          <p:nvSpPr>
            <p:cNvPr id="633" name="Google Shape;633;p71"/>
            <p:cNvSpPr/>
            <p:nvPr/>
          </p:nvSpPr>
          <p:spPr>
            <a:xfrm>
              <a:off x="4273" y="0"/>
              <a:ext cx="9140190" cy="4356100"/>
            </a:xfrm>
            <a:custGeom>
              <a:rect b="b" l="l" r="r" t="t"/>
              <a:pathLst>
                <a:path extrusionOk="0" h="4356100" w="9140190">
                  <a:moveTo>
                    <a:pt x="0" y="4355795"/>
                  </a:moveTo>
                  <a:lnTo>
                    <a:pt x="9139725" y="4355795"/>
                  </a:lnTo>
                  <a:lnTo>
                    <a:pt x="9139725" y="0"/>
                  </a:lnTo>
                  <a:lnTo>
                    <a:pt x="0" y="0"/>
                  </a:lnTo>
                  <a:lnTo>
                    <a:pt x="0" y="4355795"/>
                  </a:lnTo>
                  <a:close/>
                </a:path>
              </a:pathLst>
            </a:custGeom>
            <a:solidFill>
              <a:srgbClr val="2388D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1"/>
            <p:cNvSpPr/>
            <p:nvPr/>
          </p:nvSpPr>
          <p:spPr>
            <a:xfrm>
              <a:off x="0" y="4355796"/>
              <a:ext cx="9144000" cy="57150"/>
            </a:xfrm>
            <a:custGeom>
              <a:rect b="b" l="l" r="r" t="t"/>
              <a:pathLst>
                <a:path extrusionOk="0" h="57150" w="9144000">
                  <a:moveTo>
                    <a:pt x="0" y="0"/>
                  </a:moveTo>
                  <a:lnTo>
                    <a:pt x="9143999" y="0"/>
                  </a:lnTo>
                  <a:lnTo>
                    <a:pt x="9143999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11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5" name="Google Shape;635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0600" y="0"/>
              <a:ext cx="6883399" cy="4362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6" name="Google Shape;636;p71"/>
          <p:cNvSpPr txBox="1"/>
          <p:nvPr/>
        </p:nvSpPr>
        <p:spPr>
          <a:xfrm>
            <a:off x="530225" y="4470190"/>
            <a:ext cx="25908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388DB"/>
                </a:solidFill>
                <a:latin typeface="Arial"/>
                <a:ea typeface="Arial"/>
                <a:cs typeface="Arial"/>
                <a:sym typeface="Arial"/>
              </a:rPr>
              <a:t>Concepts and Resources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1"/>
          <p:cNvSpPr txBox="1"/>
          <p:nvPr/>
        </p:nvSpPr>
        <p:spPr>
          <a:xfrm>
            <a:off x="1112510" y="2013762"/>
            <a:ext cx="302133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1"/>
          <p:cNvSpPr txBox="1"/>
          <p:nvPr/>
        </p:nvSpPr>
        <p:spPr>
          <a:xfrm>
            <a:off x="4907324" y="1978107"/>
            <a:ext cx="2012314" cy="753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12750" lvl="0" marL="42481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ConfigMap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Secret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2"/>
          <p:cNvSpPr txBox="1"/>
          <p:nvPr>
            <p:ph type="title"/>
          </p:nvPr>
        </p:nvSpPr>
        <p:spPr>
          <a:xfrm>
            <a:off x="530225" y="394215"/>
            <a:ext cx="30213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Configuration</a:t>
            </a:r>
            <a:endParaRPr sz="3600"/>
          </a:p>
        </p:txBody>
      </p:sp>
      <p:sp>
        <p:nvSpPr>
          <p:cNvPr id="644" name="Google Shape;644;p72"/>
          <p:cNvSpPr txBox="1"/>
          <p:nvPr/>
        </p:nvSpPr>
        <p:spPr>
          <a:xfrm>
            <a:off x="530225" y="1334134"/>
            <a:ext cx="7389600" cy="29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Kubernetes has an integrated pattern for  decoupling configuration from application or  container.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Arial"/>
              <a:buNone/>
            </a:pPr>
            <a:r>
              <a:t/>
            </a:r>
            <a:endParaRPr b="0" i="0" sz="4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2470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pattern makes use of two Kubernetes  components: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ConfigMaps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Secrets.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3"/>
          <p:cNvSpPr txBox="1"/>
          <p:nvPr>
            <p:ph type="title"/>
          </p:nvPr>
        </p:nvSpPr>
        <p:spPr>
          <a:xfrm>
            <a:off x="530225" y="394215"/>
            <a:ext cx="2387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ConfigMap</a:t>
            </a:r>
            <a:endParaRPr sz="3600"/>
          </a:p>
        </p:txBody>
      </p:sp>
      <p:sp>
        <p:nvSpPr>
          <p:cNvPr id="650" name="Google Shape;650;p73"/>
          <p:cNvSpPr txBox="1"/>
          <p:nvPr/>
        </p:nvSpPr>
        <p:spPr>
          <a:xfrm>
            <a:off x="574724" y="1207643"/>
            <a:ext cx="7766700" cy="3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spAutoFit/>
          </a:bodyPr>
          <a:lstStyle/>
          <a:p>
            <a:pPr indent="-412750" lvl="0" marL="424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Externalized data stored within kubernetes.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l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referenced through several different means: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48" lvl="1" marL="882014" marR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 variable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48" lvl="1" marL="882014" marR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command line argument (via env var)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48" lvl="1" marL="882014" marR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injected as a file into a volume mount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5080" rtl="0" algn="l">
              <a:lnSpc>
                <a:spcPct val="11875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created from a manifest, literals, directories, or  files directly.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4"/>
          <p:cNvSpPr txBox="1"/>
          <p:nvPr>
            <p:ph type="title"/>
          </p:nvPr>
        </p:nvSpPr>
        <p:spPr>
          <a:xfrm>
            <a:off x="530225" y="394215"/>
            <a:ext cx="2385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ConfigMap</a:t>
            </a:r>
            <a:endParaRPr sz="3600"/>
          </a:p>
        </p:txBody>
      </p:sp>
      <p:sp>
        <p:nvSpPr>
          <p:cNvPr id="656" name="Google Shape;656;p74"/>
          <p:cNvSpPr txBox="1"/>
          <p:nvPr/>
        </p:nvSpPr>
        <p:spPr>
          <a:xfrm>
            <a:off x="530225" y="1340230"/>
            <a:ext cx="3604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data: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 key-value pairs of  ConfigMap contents.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4"/>
          <p:cNvSpPr txBox="1"/>
          <p:nvPr/>
        </p:nvSpPr>
        <p:spPr>
          <a:xfrm>
            <a:off x="4692273" y="1200150"/>
            <a:ext cx="3994800" cy="37263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230060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ConfigMap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85725" marR="134048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manifest-example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2087879" rtl="0" algn="just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state: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Michigan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city: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Ann Arbor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content: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2444" marR="1980563" rtl="0" algn="just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Look at this,  its multiline!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5"/>
          <p:cNvSpPr txBox="1"/>
          <p:nvPr>
            <p:ph type="title"/>
          </p:nvPr>
        </p:nvSpPr>
        <p:spPr>
          <a:xfrm>
            <a:off x="2374651" y="260715"/>
            <a:ext cx="4389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ConfigMap Example</a:t>
            </a:r>
            <a:endParaRPr sz="3600"/>
          </a:p>
        </p:txBody>
      </p:sp>
      <p:sp>
        <p:nvSpPr>
          <p:cNvPr id="664" name="Google Shape;664;p75"/>
          <p:cNvSpPr txBox="1"/>
          <p:nvPr/>
        </p:nvSpPr>
        <p:spPr>
          <a:xfrm>
            <a:off x="457175" y="2009824"/>
            <a:ext cx="2747100" cy="1853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105283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ConfigMap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85725" marR="9271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manifest-example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84010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city: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Ann Arbor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state: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Michigan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5" name="Google Shape;665;p75"/>
          <p:cNvSpPr txBox="1"/>
          <p:nvPr/>
        </p:nvSpPr>
        <p:spPr>
          <a:xfrm>
            <a:off x="3327625" y="2016774"/>
            <a:ext cx="5097000" cy="659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literal-example \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52400" lvl="0" marL="237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E04"/>
              </a:buClr>
              <a:buSzPts val="1000"/>
              <a:buFont typeface="Courier New"/>
              <a:buChar char="&gt;"/>
            </a:pP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--from-literal="city=Ann Arbor" --from-literal=state=Michigan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configmap “literal-example”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6" name="Google Shape;666;p75"/>
          <p:cNvSpPr txBox="1"/>
          <p:nvPr/>
        </p:nvSpPr>
        <p:spPr>
          <a:xfrm>
            <a:off x="457200" y="3972250"/>
            <a:ext cx="7968000" cy="10776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673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info/city  Ann Arbor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665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info/state  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file-example </a:t>
            </a: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--from-file=cm/city --from-file=cm/state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configmap "file-example"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7" name="Google Shape;667;p75"/>
          <p:cNvSpPr txBox="1"/>
          <p:nvPr/>
        </p:nvSpPr>
        <p:spPr>
          <a:xfrm>
            <a:off x="1141926" y="1262633"/>
            <a:ext cx="659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produce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ConfigMap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same content!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75"/>
          <p:cNvSpPr txBox="1"/>
          <p:nvPr/>
        </p:nvSpPr>
        <p:spPr>
          <a:xfrm>
            <a:off x="3327625" y="2785712"/>
            <a:ext cx="5097000" cy="10776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38601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info/city  Ann Arbor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3783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info/state  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dir-example </a:t>
            </a: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--from-file=cm/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configmap "dir-example"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6"/>
          <p:cNvSpPr txBox="1"/>
          <p:nvPr>
            <p:ph type="title"/>
          </p:nvPr>
        </p:nvSpPr>
        <p:spPr>
          <a:xfrm>
            <a:off x="2374651" y="260715"/>
            <a:ext cx="4389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ConfigMap Example</a:t>
            </a:r>
            <a:endParaRPr sz="3600"/>
          </a:p>
        </p:txBody>
      </p:sp>
      <p:sp>
        <p:nvSpPr>
          <p:cNvPr id="675" name="Google Shape;675;p76"/>
          <p:cNvSpPr txBox="1"/>
          <p:nvPr/>
        </p:nvSpPr>
        <p:spPr>
          <a:xfrm>
            <a:off x="457175" y="2009824"/>
            <a:ext cx="2747100" cy="1853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105283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ConfigMap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85725" marR="9271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manifest-example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84010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city: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Ann Arbor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state: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Michigan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6" name="Google Shape;676;p76"/>
          <p:cNvSpPr txBox="1"/>
          <p:nvPr/>
        </p:nvSpPr>
        <p:spPr>
          <a:xfrm>
            <a:off x="3327625" y="2016774"/>
            <a:ext cx="5097000" cy="659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literal-example \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52400" lvl="0" marL="237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E04"/>
              </a:buClr>
              <a:buSzPts val="1000"/>
              <a:buFont typeface="Courier New"/>
              <a:buChar char="&gt;"/>
            </a:pP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--from-literal="city=Ann Arbor" --from-literal=state=Michigan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configmap “literal-example”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7" name="Google Shape;677;p76"/>
          <p:cNvSpPr txBox="1"/>
          <p:nvPr/>
        </p:nvSpPr>
        <p:spPr>
          <a:xfrm>
            <a:off x="457200" y="3972250"/>
            <a:ext cx="7968000" cy="10776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673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info/city  Ann Arbor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665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info/state  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file-example </a:t>
            </a: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--from-file=cm/city --from-file=cm/state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configmap "file-example"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8" name="Google Shape;678;p76"/>
          <p:cNvSpPr txBox="1"/>
          <p:nvPr/>
        </p:nvSpPr>
        <p:spPr>
          <a:xfrm>
            <a:off x="1141926" y="1262633"/>
            <a:ext cx="659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produce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ConfigMap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same content!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76"/>
          <p:cNvSpPr txBox="1"/>
          <p:nvPr/>
        </p:nvSpPr>
        <p:spPr>
          <a:xfrm>
            <a:off x="3327625" y="2785712"/>
            <a:ext cx="5097000" cy="10776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38601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info/city  Ann Arbor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3783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info/state  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dir-example </a:t>
            </a: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--from-file=cm/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configmap "dir-example"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0" name="Google Shape;680;p76"/>
          <p:cNvSpPr/>
          <p:nvPr/>
        </p:nvSpPr>
        <p:spPr>
          <a:xfrm>
            <a:off x="3541724" y="2198875"/>
            <a:ext cx="4777105" cy="295910"/>
          </a:xfrm>
          <a:custGeom>
            <a:rect b="b" l="l" r="r" t="t"/>
            <a:pathLst>
              <a:path extrusionOk="0" h="295910" w="4777105">
                <a:moveTo>
                  <a:pt x="0" y="0"/>
                </a:moveTo>
                <a:lnTo>
                  <a:pt x="4776899" y="0"/>
                </a:lnTo>
                <a:lnTo>
                  <a:pt x="4776899" y="295499"/>
                </a:lnTo>
                <a:lnTo>
                  <a:pt x="0" y="2954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7"/>
          <p:cNvSpPr txBox="1"/>
          <p:nvPr>
            <p:ph type="title"/>
          </p:nvPr>
        </p:nvSpPr>
        <p:spPr>
          <a:xfrm>
            <a:off x="2374651" y="260715"/>
            <a:ext cx="4389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ConfigMap Example</a:t>
            </a:r>
            <a:endParaRPr sz="3600"/>
          </a:p>
        </p:txBody>
      </p:sp>
      <p:sp>
        <p:nvSpPr>
          <p:cNvPr id="687" name="Google Shape;687;p77"/>
          <p:cNvSpPr txBox="1"/>
          <p:nvPr/>
        </p:nvSpPr>
        <p:spPr>
          <a:xfrm>
            <a:off x="457175" y="2009824"/>
            <a:ext cx="2747100" cy="1853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105283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ConfigMap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85725" marR="9271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manifest-example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84010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city: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Ann Arbor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state: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Michigan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8" name="Google Shape;688;p77"/>
          <p:cNvSpPr txBox="1"/>
          <p:nvPr/>
        </p:nvSpPr>
        <p:spPr>
          <a:xfrm>
            <a:off x="3327625" y="2016774"/>
            <a:ext cx="5097000" cy="659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literal-example \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52400" lvl="0" marL="237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E04"/>
              </a:buClr>
              <a:buSzPts val="1000"/>
              <a:buFont typeface="Courier New"/>
              <a:buChar char="&gt;"/>
            </a:pP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--from-literal="city=Ann Arbor" --from-literal=state=Michigan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configmap “literal-example”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9" name="Google Shape;689;p77"/>
          <p:cNvSpPr txBox="1"/>
          <p:nvPr/>
        </p:nvSpPr>
        <p:spPr>
          <a:xfrm>
            <a:off x="457200" y="3972250"/>
            <a:ext cx="7968000" cy="10776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673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info/city  Ann Arbor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665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info/state  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file-example </a:t>
            </a: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--from-file=cm/city --from-file=cm/state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configmap "file-example"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0" name="Google Shape;690;p77"/>
          <p:cNvSpPr txBox="1"/>
          <p:nvPr/>
        </p:nvSpPr>
        <p:spPr>
          <a:xfrm>
            <a:off x="1141926" y="1262633"/>
            <a:ext cx="659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produce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ConfigMap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same content!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77"/>
          <p:cNvSpPr txBox="1"/>
          <p:nvPr/>
        </p:nvSpPr>
        <p:spPr>
          <a:xfrm>
            <a:off x="6339949" y="3412999"/>
            <a:ext cx="1295400" cy="295800"/>
          </a:xfrm>
          <a:prstGeom prst="rect">
            <a:avLst/>
          </a:prstGeom>
          <a:noFill/>
          <a:ln cap="flat" cmpd="sng" w="380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44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--from-file=cm/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2" name="Google Shape;692;p77"/>
          <p:cNvSpPr txBox="1"/>
          <p:nvPr/>
        </p:nvSpPr>
        <p:spPr>
          <a:xfrm>
            <a:off x="3327625" y="2785712"/>
            <a:ext cx="5097000" cy="10776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38601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info/city  Ann Arbor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3783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info/state  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2108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dir-example  configmap "dir-example"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8"/>
          <p:cNvSpPr txBox="1"/>
          <p:nvPr>
            <p:ph type="title"/>
          </p:nvPr>
        </p:nvSpPr>
        <p:spPr>
          <a:xfrm>
            <a:off x="2374651" y="260715"/>
            <a:ext cx="4389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ConfigMap Example</a:t>
            </a:r>
            <a:endParaRPr sz="3600"/>
          </a:p>
        </p:txBody>
      </p:sp>
      <p:sp>
        <p:nvSpPr>
          <p:cNvPr id="699" name="Google Shape;699;p78"/>
          <p:cNvSpPr txBox="1"/>
          <p:nvPr/>
        </p:nvSpPr>
        <p:spPr>
          <a:xfrm>
            <a:off x="457175" y="2009824"/>
            <a:ext cx="2747100" cy="1853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105283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ConfigMap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85725" marR="9271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manifest-example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84010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city: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Ann Arbor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state: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Michigan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0" name="Google Shape;700;p78"/>
          <p:cNvSpPr txBox="1"/>
          <p:nvPr/>
        </p:nvSpPr>
        <p:spPr>
          <a:xfrm>
            <a:off x="3327625" y="2016774"/>
            <a:ext cx="5097000" cy="659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literal-example \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52400" lvl="0" marL="237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E04"/>
              </a:buClr>
              <a:buSzPts val="1000"/>
              <a:buFont typeface="Courier New"/>
              <a:buChar char="&gt;"/>
            </a:pP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--from-literal="city=Ann Arbor" --from-literal=state=Michigan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configmap “literal-example”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1" name="Google Shape;701;p78"/>
          <p:cNvSpPr txBox="1"/>
          <p:nvPr/>
        </p:nvSpPr>
        <p:spPr>
          <a:xfrm>
            <a:off x="3541724" y="4581175"/>
            <a:ext cx="3198000" cy="295800"/>
          </a:xfrm>
          <a:prstGeom prst="rect">
            <a:avLst/>
          </a:prstGeom>
          <a:noFill/>
          <a:ln cap="flat" cmpd="sng" w="380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1275">
            <a:spAutoFit/>
          </a:bodyPr>
          <a:lstStyle/>
          <a:p>
            <a:pPr indent="0" lvl="0" marL="482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--from-file=cm/city --from-file=cm/state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2" name="Google Shape;702;p78"/>
          <p:cNvSpPr txBox="1"/>
          <p:nvPr/>
        </p:nvSpPr>
        <p:spPr>
          <a:xfrm>
            <a:off x="457200" y="3972250"/>
            <a:ext cx="7968000" cy="10776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673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info/city  Ann Arbor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665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info/state  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49034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file-example  configmap "file-example"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3" name="Google Shape;703;p78"/>
          <p:cNvSpPr txBox="1"/>
          <p:nvPr/>
        </p:nvSpPr>
        <p:spPr>
          <a:xfrm>
            <a:off x="1141926" y="1262633"/>
            <a:ext cx="659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produce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ConfigMap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same content!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78"/>
          <p:cNvSpPr txBox="1"/>
          <p:nvPr/>
        </p:nvSpPr>
        <p:spPr>
          <a:xfrm>
            <a:off x="3327625" y="2785712"/>
            <a:ext cx="5097000" cy="10776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5725" marR="38601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info/city  Ann Arbor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3783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info/state  Michigan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configmap dir-example </a:t>
            </a: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--from-file=cm/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configmap "dir-example"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9"/>
          <p:cNvSpPr txBox="1"/>
          <p:nvPr>
            <p:ph type="title"/>
          </p:nvPr>
        </p:nvSpPr>
        <p:spPr>
          <a:xfrm>
            <a:off x="530225" y="394215"/>
            <a:ext cx="1421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Secret</a:t>
            </a:r>
            <a:endParaRPr sz="3600"/>
          </a:p>
        </p:txBody>
      </p:sp>
      <p:sp>
        <p:nvSpPr>
          <p:cNvPr id="710" name="Google Shape;710;p79"/>
          <p:cNvSpPr txBox="1"/>
          <p:nvPr/>
        </p:nvSpPr>
        <p:spPr>
          <a:xfrm>
            <a:off x="574724" y="1131443"/>
            <a:ext cx="77667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25">
            <a:spAutoFit/>
          </a:bodyPr>
          <a:lstStyle/>
          <a:p>
            <a:pPr indent="-412750" lvl="0" marL="42481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Functionally identical to a ConfigMap.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just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Stored as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base64 encoded content.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0" rtl="0" algn="just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Encrypted at rest within etcd (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configured!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496569" rtl="0" algn="just">
              <a:lnSpc>
                <a:spcPct val="11875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Ideal for username/passwords, certificates or other  sensitive information that should not be stored in a  container.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424815" marR="5080" rtl="0" algn="just">
              <a:lnSpc>
                <a:spcPct val="11875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created from a manifest, literals, directories, or  from files directly.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/>
          <p:nvPr>
            <p:ph type="title"/>
          </p:nvPr>
        </p:nvSpPr>
        <p:spPr>
          <a:xfrm>
            <a:off x="530225" y="394215"/>
            <a:ext cx="591121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Control Plane Components</a:t>
            </a:r>
            <a:endParaRPr sz="3600"/>
          </a:p>
        </p:txBody>
      </p:sp>
      <p:sp>
        <p:nvSpPr>
          <p:cNvPr id="100" name="Google Shape;100;p8"/>
          <p:cNvSpPr txBox="1"/>
          <p:nvPr/>
        </p:nvSpPr>
        <p:spPr>
          <a:xfrm>
            <a:off x="528699" y="1666084"/>
            <a:ext cx="4634865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kube-apiserver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etcd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kube-controller-manager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kube-scheduler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0200" y="1200150"/>
            <a:ext cx="2556596" cy="38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0"/>
          <p:cNvSpPr txBox="1"/>
          <p:nvPr>
            <p:ph type="title"/>
          </p:nvPr>
        </p:nvSpPr>
        <p:spPr>
          <a:xfrm>
            <a:off x="530225" y="394215"/>
            <a:ext cx="1421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Secret</a:t>
            </a:r>
            <a:endParaRPr sz="3600"/>
          </a:p>
        </p:txBody>
      </p:sp>
      <p:sp>
        <p:nvSpPr>
          <p:cNvPr id="716" name="Google Shape;716;p80"/>
          <p:cNvSpPr txBox="1"/>
          <p:nvPr/>
        </p:nvSpPr>
        <p:spPr>
          <a:xfrm>
            <a:off x="620749" y="1340230"/>
            <a:ext cx="45372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-367030" lvl="0" marL="379095" marR="5080" rtl="0" algn="just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three different types of  secrets within Kubernetes: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9" lvl="1" marL="836293" marR="187960" rtl="0" algn="just">
              <a:lnSpc>
                <a:spcPct val="100699"/>
              </a:lnSpc>
              <a:spcBef>
                <a:spcPts val="9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docker-registry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credentials  used to authenticate to a container  registry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9" lvl="1" marL="836293" marR="225425" rtl="0" algn="just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generic/Opaque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literal values  from different sources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29" lvl="1" marL="836293" marR="0" rtl="0" algn="just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tls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 certificate based secret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570865" rtl="0" algn="just">
              <a:lnSpc>
                <a:spcPct val="100000"/>
              </a:lnSpc>
              <a:spcBef>
                <a:spcPts val="10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data: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 key-value pairs of  base64 encoded content.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80"/>
          <p:cNvSpPr txBox="1"/>
          <p:nvPr/>
        </p:nvSpPr>
        <p:spPr>
          <a:xfrm>
            <a:off x="5456075" y="1200150"/>
            <a:ext cx="3231000" cy="37263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5725" marR="1644013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Secret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85725" marR="68326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manifest-secret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Opaque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150495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username: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ZXhhbXBsZQ==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password: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bXlwYXNzd29yZA==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1"/>
          <p:cNvSpPr txBox="1"/>
          <p:nvPr>
            <p:ph type="title"/>
          </p:nvPr>
        </p:nvSpPr>
        <p:spPr>
          <a:xfrm>
            <a:off x="2856520" y="260715"/>
            <a:ext cx="3422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Secret Example</a:t>
            </a:r>
            <a:endParaRPr sz="3600"/>
          </a:p>
        </p:txBody>
      </p:sp>
      <p:sp>
        <p:nvSpPr>
          <p:cNvPr id="724" name="Google Shape;724;p81"/>
          <p:cNvSpPr txBox="1"/>
          <p:nvPr/>
        </p:nvSpPr>
        <p:spPr>
          <a:xfrm>
            <a:off x="457200" y="1902749"/>
            <a:ext cx="3205500" cy="20244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250">
            <a:spAutoFit/>
          </a:bodyPr>
          <a:lstStyle/>
          <a:p>
            <a:pPr indent="0" lvl="0" marL="85725" marR="161861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Secret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85725" marR="551180" rtl="0" algn="l">
              <a:lnSpc>
                <a:spcPct val="117857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manifest-example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Opaque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125095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username: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ZXhhbXBsZQ==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password: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bXlwYXNzd29yZA==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5" name="Google Shape;725;p81"/>
          <p:cNvSpPr txBox="1"/>
          <p:nvPr/>
        </p:nvSpPr>
        <p:spPr>
          <a:xfrm>
            <a:off x="3754175" y="1902749"/>
            <a:ext cx="4932600" cy="8580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872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secret generic literal-secret \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52400" lvl="0" marL="237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E04"/>
              </a:buClr>
              <a:buSzPts val="1000"/>
              <a:buFont typeface="Courier New"/>
              <a:buChar char="&gt;"/>
            </a:pP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--from-literal=username=example </a:t>
            </a: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52400" lvl="0" marL="237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E04"/>
              </a:buClr>
              <a:buSzPts val="1000"/>
              <a:buFont typeface="Courier New"/>
              <a:buChar char="&gt;"/>
            </a:pP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--from-literal=password=mypassword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secret "literal-secret"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6" name="Google Shape;726;p81"/>
          <p:cNvSpPr txBox="1"/>
          <p:nvPr/>
        </p:nvSpPr>
        <p:spPr>
          <a:xfrm>
            <a:off x="457200" y="4006874"/>
            <a:ext cx="8229600" cy="1040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85725" marR="6536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secret/username  example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6536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secret/password  mypassword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secret generic file-secret -</a:t>
            </a: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-from-file=secret/username --from-file=secret/password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Secret "file-secret"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7" name="Google Shape;727;p81"/>
          <p:cNvSpPr txBox="1"/>
          <p:nvPr/>
        </p:nvSpPr>
        <p:spPr>
          <a:xfrm>
            <a:off x="1463171" y="1262633"/>
            <a:ext cx="5953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produce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Secret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same content!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1"/>
          <p:cNvSpPr txBox="1"/>
          <p:nvPr/>
        </p:nvSpPr>
        <p:spPr>
          <a:xfrm>
            <a:off x="3754299" y="2886124"/>
            <a:ext cx="4932600" cy="1040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85725" marR="3390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info/username  example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3390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info/password  mypassword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1149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secret generic dir-secret -</a:t>
            </a: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-from-file=secret/  </a:t>
            </a: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Secret "file-secret"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2"/>
          <p:cNvSpPr txBox="1"/>
          <p:nvPr>
            <p:ph type="title"/>
          </p:nvPr>
        </p:nvSpPr>
        <p:spPr>
          <a:xfrm>
            <a:off x="2856520" y="260715"/>
            <a:ext cx="3422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0000"/>
                </a:solidFill>
              </a:rPr>
              <a:t>Secret Example</a:t>
            </a:r>
            <a:endParaRPr sz="3600"/>
          </a:p>
        </p:txBody>
      </p:sp>
      <p:sp>
        <p:nvSpPr>
          <p:cNvPr id="735" name="Google Shape;735;p82"/>
          <p:cNvSpPr txBox="1"/>
          <p:nvPr/>
        </p:nvSpPr>
        <p:spPr>
          <a:xfrm>
            <a:off x="457200" y="1902749"/>
            <a:ext cx="3205500" cy="20244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250">
            <a:spAutoFit/>
          </a:bodyPr>
          <a:lstStyle/>
          <a:p>
            <a:pPr indent="0" lvl="0" marL="85725" marR="161861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apiVersion: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v1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kind: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Secret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213359" lvl="0" marL="85725" marR="551180" rtl="0" algn="l">
              <a:lnSpc>
                <a:spcPct val="117857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manifest-example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type: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Opaque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13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9085" marR="125095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username: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ZXhhbXBsZQ==  </a:t>
            </a:r>
            <a:r>
              <a:rPr b="0" i="0" lang="en-US" sz="1400" u="none" cap="none" strike="noStrike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password: </a:t>
            </a:r>
            <a:r>
              <a:rPr b="0" i="0" lang="en-US" sz="14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bXlwYXNzd29yZA==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6" name="Google Shape;736;p82"/>
          <p:cNvSpPr txBox="1"/>
          <p:nvPr/>
        </p:nvSpPr>
        <p:spPr>
          <a:xfrm>
            <a:off x="3972424" y="2119475"/>
            <a:ext cx="2755800" cy="400200"/>
          </a:xfrm>
          <a:prstGeom prst="rect">
            <a:avLst/>
          </a:prstGeom>
          <a:noFill/>
          <a:ln cap="flat" cmpd="sng" w="380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4600">
            <a:spAutoFit/>
          </a:bodyPr>
          <a:lstStyle/>
          <a:p>
            <a:pPr indent="0" lvl="0" marL="19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--from-literal=username=example </a:t>
            </a: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\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--from-literal=password=mypassword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7" name="Google Shape;737;p82"/>
          <p:cNvSpPr txBox="1"/>
          <p:nvPr/>
        </p:nvSpPr>
        <p:spPr>
          <a:xfrm>
            <a:off x="3754175" y="1902749"/>
            <a:ext cx="4932600" cy="8580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872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secret generic literal-secret \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secret "literal-secret"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8" name="Google Shape;738;p82"/>
          <p:cNvSpPr txBox="1"/>
          <p:nvPr/>
        </p:nvSpPr>
        <p:spPr>
          <a:xfrm>
            <a:off x="457200" y="4006874"/>
            <a:ext cx="8229600" cy="1040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85725" marR="6536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secret/username  example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6536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secret/password  mypassword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secret generic file-secret -</a:t>
            </a: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-from-file=secret/username --from-file=secret/password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Secret "file-secret"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9" name="Google Shape;739;p82"/>
          <p:cNvSpPr txBox="1"/>
          <p:nvPr/>
        </p:nvSpPr>
        <p:spPr>
          <a:xfrm>
            <a:off x="1463171" y="1262633"/>
            <a:ext cx="5953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produce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Secret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same content!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2"/>
          <p:cNvSpPr txBox="1"/>
          <p:nvPr/>
        </p:nvSpPr>
        <p:spPr>
          <a:xfrm>
            <a:off x="3754299" y="2886124"/>
            <a:ext cx="4932600" cy="10407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85725" marR="3390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info/username  example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3390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cat info/password  mypassword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1149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$ kubectl create secret generic dir-secret -</a:t>
            </a:r>
            <a:r>
              <a:rPr b="1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-from-file=secret/  </a:t>
            </a:r>
            <a:r>
              <a:rPr b="0" i="0" lang="en-US" sz="1000" u="none" cap="none" strike="noStrike">
                <a:solidFill>
                  <a:srgbClr val="783E04"/>
                </a:solidFill>
                <a:latin typeface="Courier New"/>
                <a:ea typeface="Courier New"/>
                <a:cs typeface="Courier New"/>
                <a:sym typeface="Courier New"/>
              </a:rPr>
              <a:t>Secret "file-secret" created</a:t>
            </a:r>
            <a:endParaRPr b="0" i="0" sz="1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9"/>
          <p:cNvGrpSpPr/>
          <p:nvPr/>
        </p:nvGrpSpPr>
        <p:grpSpPr>
          <a:xfrm>
            <a:off x="0" y="0"/>
            <a:ext cx="9144463" cy="4412946"/>
            <a:chOff x="0" y="0"/>
            <a:chExt cx="9144463" cy="4412946"/>
          </a:xfrm>
        </p:grpSpPr>
        <p:sp>
          <p:nvSpPr>
            <p:cNvPr id="107" name="Google Shape;107;p9"/>
            <p:cNvSpPr/>
            <p:nvPr/>
          </p:nvSpPr>
          <p:spPr>
            <a:xfrm>
              <a:off x="4273" y="0"/>
              <a:ext cx="9140190" cy="4356100"/>
            </a:xfrm>
            <a:custGeom>
              <a:rect b="b" l="l" r="r" t="t"/>
              <a:pathLst>
                <a:path extrusionOk="0" h="4356100" w="9140190">
                  <a:moveTo>
                    <a:pt x="0" y="4355795"/>
                  </a:moveTo>
                  <a:lnTo>
                    <a:pt x="9139725" y="4355795"/>
                  </a:lnTo>
                  <a:lnTo>
                    <a:pt x="9139725" y="0"/>
                  </a:lnTo>
                  <a:lnTo>
                    <a:pt x="0" y="0"/>
                  </a:lnTo>
                  <a:lnTo>
                    <a:pt x="0" y="4355795"/>
                  </a:lnTo>
                  <a:close/>
                </a:path>
              </a:pathLst>
            </a:custGeom>
            <a:solidFill>
              <a:srgbClr val="2388D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0" y="4355796"/>
              <a:ext cx="9144000" cy="57150"/>
            </a:xfrm>
            <a:custGeom>
              <a:rect b="b" l="l" r="r" t="t"/>
              <a:pathLst>
                <a:path extrusionOk="0" h="57150" w="9144000">
                  <a:moveTo>
                    <a:pt x="0" y="0"/>
                  </a:moveTo>
                  <a:lnTo>
                    <a:pt x="9143999" y="0"/>
                  </a:lnTo>
                  <a:lnTo>
                    <a:pt x="9143999" y="57149"/>
                  </a:lnTo>
                  <a:lnTo>
                    <a:pt x="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11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" name="Google Shape;109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60600" y="0"/>
              <a:ext cx="6883399" cy="4362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9"/>
          <p:cNvSpPr txBox="1"/>
          <p:nvPr/>
        </p:nvSpPr>
        <p:spPr>
          <a:xfrm>
            <a:off x="530225" y="4461046"/>
            <a:ext cx="448310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2388DB"/>
                </a:solidFill>
                <a:latin typeface="Arial"/>
                <a:ea typeface="Arial"/>
                <a:cs typeface="Arial"/>
                <a:sym typeface="Arial"/>
              </a:rPr>
              <a:t>Architecture Overview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1213862" y="1737537"/>
            <a:ext cx="2818765" cy="1126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824864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  Components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5DA2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